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슬라이드를 이동하려면 클릭하십시오.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굴림"/>
              </a:rPr>
              <a:t>메모 서식을 편집하려면 클릭하십시오.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27F386F-9917-4CA9-9BD8-ECC1724D50DF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안녕하세요, </a:t>
            </a:r>
          </a:p>
        </p:txBody>
      </p:sp>
      <p:sp>
        <p:nvSpPr>
          <p:cNvPr id="5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41FEBBE-43F8-4E68-BE91-F3BBF145529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수정사항 : 목차 폰트, 디자인 바꾸기, 목차 내용 바꾸기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</p:txBody>
      </p:sp>
      <p:sp>
        <p:nvSpPr>
          <p:cNvPr id="5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7E2BA2E-FEC9-43E7-AA05-B097F94A59A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## 수정사항 : 하이스텍 고객의 소리라는 것을 넣었놓기. 오른쪽 내용 수정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## 발표 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왼쪽의 페이지는 하이닉스 구성원의 복지를 지원하는 하이스텍 고객의 소리 게시판입니다.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이 게시판은 하이스텍의 고객인 하이닉스 구성원의 의견을 듣고자 하는 사이트 인데요.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이 사이트에서 우리는 몇 가지 불편한 점을 확인할 수 있었습니다.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첫째, 게시글의 카테고리가 명확하게 나누어져있지 않다는 것이고.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둘째, 사람들이 어떠한 것에 관심이 있는지를 비교하는 방법이 없는 것입니다.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저희는 이러한 생각을 해보았습니다.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내가 만약 이 사이트를 관리자라면 고객들의 의견을 한 눈에 살펴볼 수 있으면 좋지 않을까? 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내가 만약 고객이라면, 다른 사람들은 어떠한 의견을 갖고 있고 어떠한 문제점에 관심을 갖는지를 한 눈에 알고 싶어하지 않을까?</a:t>
            </a:r>
          </a:p>
        </p:txBody>
      </p:sp>
      <p:sp>
        <p:nvSpPr>
          <p:cNvPr id="5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E5CA722-E380-4C94-94D8-62D1D75FF7C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사실 많은 포털에서는 이러한 Needs에 부합하는 적절한 플랫폼을 제공하고 있습니다.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구글에서는 특정 연도의 인기 검색어를 토픽별로 살펴볼 수 있으며, 특정 키워드를 입력했을 때 사람들의 관심도, 즉 검색량을 한눈에 살펴볼 수 있습니다.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굴림"/>
              </a:rPr>
              <a:t>저희는 이러한 플랫폼을 하이스텍 고객의 소리 게시판에 적용하는 것이 관리자 입장, 혹은 고객의 입장에서 생기는 Needs를 제공할 수 있을 것이라 생각했습니다.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</p:txBody>
      </p:sp>
      <p:sp>
        <p:nvSpPr>
          <p:cNvPr id="5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2EDFF6B-D6A3-46C2-AB1F-5CA3ED11467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5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AD6198F-1F67-4771-906D-949C7B92CBA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5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8D80355-8CA3-4552-8E56-A3255E836F0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56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91025E0-E03D-4EF9-84F3-E89947F9498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5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98A4AC-30B7-4E50-A573-9E523302F7B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ko-KR" sz="6000" b="0" strike="noStrike" spc="-1">
                <a:solidFill>
                  <a:srgbClr val="000000"/>
                </a:solidFill>
                <a:latin typeface="맑은 고딕"/>
              </a:rPr>
              <a:t>마스터 제목 스타일 편집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DB6F072-4AAF-409D-8CBD-5CF51CDFDEE7}" type="datetime1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3/29/2019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5FF5087-5D7E-42B3-9540-8942DF6B7F4F}" type="slidenum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굴림"/>
              </a:rPr>
              <a:t>제목 텍스트의 서식을 편집하려면 클릭하십시오.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굴림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굴림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31"/>
          <p:cNvPicPr/>
          <p:nvPr/>
        </p:nvPicPr>
        <p:blipFill>
          <a:blip r:embed="rId3"/>
          <a:srcRect t="25532" r="26311" b="10375"/>
          <a:stretch/>
        </p:blipFill>
        <p:spPr>
          <a:xfrm>
            <a:off x="0" y="0"/>
            <a:ext cx="12191760" cy="464580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0" y="0"/>
            <a:ext cx="12191760" cy="4645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9565560" y="4823640"/>
            <a:ext cx="25671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We </a:t>
            </a:r>
            <a:r>
              <a:rPr lang="en-US" sz="28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Do </a:t>
            </a:r>
            <a:r>
              <a:rPr lang="en-US" sz="2800" b="1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Trend</a:t>
            </a:r>
            <a:endParaRPr lang="en-US" sz="2800" b="0" strike="noStrike" spc="-1">
              <a:latin typeface="굴림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2854080" y="2184120"/>
            <a:ext cx="648324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72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</a:t>
            </a:r>
            <a:endParaRPr lang="en-US" sz="72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3600" b="0" strike="noStrike" spc="-1">
              <a:latin typeface="굴림"/>
            </a:endParaRPr>
          </a:p>
        </p:txBody>
      </p:sp>
      <p:pic>
        <p:nvPicPr>
          <p:cNvPr id="89" name="그림 34"/>
          <p:cNvPicPr/>
          <p:nvPr/>
        </p:nvPicPr>
        <p:blipFill>
          <a:blip r:embed="rId4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90" name="CustomShape 4"/>
          <p:cNvSpPr/>
          <p:nvPr/>
        </p:nvSpPr>
        <p:spPr>
          <a:xfrm>
            <a:off x="6246360" y="5321160"/>
            <a:ext cx="5886360" cy="131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1" strike="noStrike" spc="-1">
                <a:solidFill>
                  <a:srgbClr val="A6A6A6"/>
                </a:solidFill>
                <a:latin typeface="뫼비우스 Regular"/>
                <a:ea typeface="뫼비우스 Regular"/>
              </a:rPr>
              <a:t>Data Analytics Technology	박헌준</a:t>
            </a:r>
            <a:r>
              <a:t/>
            </a:r>
            <a:br/>
            <a:r>
              <a:rPr lang="en-US" sz="2000" b="1" strike="noStrike" spc="-1">
                <a:solidFill>
                  <a:srgbClr val="A6A6A6"/>
                </a:solidFill>
                <a:latin typeface="뫼비우스 Regular"/>
                <a:ea typeface="뫼비우스 Regular"/>
              </a:rPr>
              <a:t>Mobile </a:t>
            </a:r>
            <a:r>
              <a:rPr lang="en-US" sz="2000" b="1" strike="noStrike" spc="-1">
                <a:solidFill>
                  <a:srgbClr val="A6A6A6"/>
                </a:solidFill>
                <a:latin typeface="맑은 고딕"/>
                <a:ea typeface="맑은 고딕"/>
              </a:rPr>
              <a:t>&amp;</a:t>
            </a:r>
            <a:r>
              <a:rPr lang="en-US" sz="2000" b="1" strike="noStrike" spc="-1">
                <a:solidFill>
                  <a:srgbClr val="A6A6A6"/>
                </a:solidFill>
                <a:latin typeface="뫼비우스 Regular"/>
                <a:ea typeface="뫼비우스 Regular"/>
              </a:rPr>
              <a:t> Chatbot		김다혜</a:t>
            </a:r>
            <a:r>
              <a:t/>
            </a:r>
            <a:br/>
            <a:r>
              <a:rPr lang="en-US" sz="2000" b="1" strike="noStrike" spc="-1">
                <a:solidFill>
                  <a:srgbClr val="A6A6A6"/>
                </a:solidFill>
                <a:latin typeface="뫼비우스 Regular"/>
                <a:ea typeface="뫼비우스 Regular"/>
              </a:rPr>
              <a:t>Software </a:t>
            </a:r>
            <a:r>
              <a:rPr lang="en-US" sz="2000" b="1" strike="noStrike" spc="-1">
                <a:solidFill>
                  <a:srgbClr val="A6A6A6"/>
                </a:solidFill>
                <a:latin typeface="맑은 고딕"/>
                <a:ea typeface="뫼비우스 Regular"/>
              </a:rPr>
              <a:t>&amp;</a:t>
            </a:r>
            <a:r>
              <a:rPr lang="en-US" sz="2000" b="1" strike="noStrike" spc="-1">
                <a:solidFill>
                  <a:srgbClr val="A6A6A6"/>
                </a:solidFill>
                <a:latin typeface="뫼비우스 Regular"/>
                <a:ea typeface="뫼비우스 Regular"/>
              </a:rPr>
              <a:t> Intelligence	이수연</a:t>
            </a:r>
            <a:r>
              <a:t/>
            </a:r>
            <a:br/>
            <a:r>
              <a:rPr lang="en-US" sz="2000" b="1" strike="noStrike" spc="-1">
                <a:solidFill>
                  <a:srgbClr val="A6A6A6"/>
                </a:solidFill>
                <a:latin typeface="뫼비우스 Regular"/>
                <a:ea typeface="뫼비우스 Regular"/>
              </a:rPr>
              <a:t>Data Analytics Technology 	채선율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2523240" y="1860840"/>
            <a:ext cx="6897240" cy="1710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글꼴, 폰트 사이즈 통일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7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2. Categorize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2860200" y="28119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정제된 데이터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5398200" y="2453760"/>
            <a:ext cx="1974960" cy="1000440"/>
          </a:xfrm>
          <a:prstGeom prst="downArrowCallout">
            <a:avLst>
              <a:gd name="adj1" fmla="val 25000"/>
              <a:gd name="adj2" fmla="val 25000"/>
              <a:gd name="adj3" fmla="val 17241"/>
              <a:gd name="adj4" fmla="val 3135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맑은 고딕"/>
              </a:rPr>
              <a:t>LDA Topic Modeling</a:t>
            </a:r>
            <a:endParaRPr lang="en-US" sz="1100" b="0" strike="noStrike" spc="-1">
              <a:latin typeface="굴림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5394960" y="3428280"/>
            <a:ext cx="738720" cy="2250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8"/>
          <p:cNvSpPr/>
          <p:nvPr/>
        </p:nvSpPr>
        <p:spPr>
          <a:xfrm>
            <a:off x="6930000" y="3531240"/>
            <a:ext cx="1449000" cy="1431720"/>
          </a:xfrm>
          <a:prstGeom prst="bentConnector3">
            <a:avLst>
              <a:gd name="adj1" fmla="val 50000"/>
            </a:avLst>
          </a:pr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9"/>
          <p:cNvSpPr/>
          <p:nvPr/>
        </p:nvSpPr>
        <p:spPr>
          <a:xfrm flipV="1">
            <a:off x="6930000" y="663480"/>
            <a:ext cx="1449000" cy="1431720"/>
          </a:xfrm>
          <a:prstGeom prst="bentConnector3">
            <a:avLst>
              <a:gd name="adj1" fmla="val 50000"/>
            </a:avLst>
          </a:pr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0"/>
          <p:cNvSpPr/>
          <p:nvPr/>
        </p:nvSpPr>
        <p:spPr>
          <a:xfrm flipV="1">
            <a:off x="6959880" y="1829880"/>
            <a:ext cx="1388880" cy="855000"/>
          </a:xfrm>
          <a:prstGeom prst="bentConnector3">
            <a:avLst>
              <a:gd name="adj1" fmla="val 50000"/>
            </a:avLst>
          </a:pr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11"/>
          <p:cNvSpPr/>
          <p:nvPr/>
        </p:nvSpPr>
        <p:spPr>
          <a:xfrm flipV="1">
            <a:off x="6959880" y="2958840"/>
            <a:ext cx="1395000" cy="290520"/>
          </a:xfrm>
          <a:prstGeom prst="bentConnector3">
            <a:avLst>
              <a:gd name="adj1" fmla="val 50000"/>
            </a:avLst>
          </a:pr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2"/>
          <p:cNvSpPr/>
          <p:nvPr/>
        </p:nvSpPr>
        <p:spPr>
          <a:xfrm>
            <a:off x="8538120" y="1900440"/>
            <a:ext cx="1845720" cy="423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Topic 1 data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58" name="CustomShape 13"/>
          <p:cNvSpPr/>
          <p:nvPr/>
        </p:nvSpPr>
        <p:spPr>
          <a:xfrm>
            <a:off x="8538120" y="2473560"/>
            <a:ext cx="1845720" cy="423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Topic 2 data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8538120" y="3070440"/>
            <a:ext cx="1845720" cy="423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Topic 3 data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60" name="CustomShape 15"/>
          <p:cNvSpPr/>
          <p:nvPr/>
        </p:nvSpPr>
        <p:spPr>
          <a:xfrm>
            <a:off x="8525880" y="4750920"/>
            <a:ext cx="1845720" cy="423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Topic K data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61" name="CustomShape 16"/>
          <p:cNvSpPr/>
          <p:nvPr/>
        </p:nvSpPr>
        <p:spPr>
          <a:xfrm>
            <a:off x="9068040" y="3878280"/>
            <a:ext cx="65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…….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62" name="CustomShape 17"/>
          <p:cNvSpPr/>
          <p:nvPr/>
        </p:nvSpPr>
        <p:spPr>
          <a:xfrm>
            <a:off x="4841280" y="49629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헌준 - 수정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63" name="CustomShape 18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헌준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6" name="그림 8"/>
          <p:cNvPicPr/>
          <p:nvPr/>
        </p:nvPicPr>
        <p:blipFill>
          <a:blip r:embed="rId3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267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Categorize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0" y="888120"/>
            <a:ext cx="121917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2. Categorize</a:t>
            </a:r>
            <a:endParaRPr lang="en-US" sz="2800" b="0" strike="noStrike" spc="-1">
              <a:latin typeface="굴림"/>
            </a:endParaRPr>
          </a:p>
        </p:txBody>
      </p:sp>
      <p:pic>
        <p:nvPicPr>
          <p:cNvPr id="270" name="그림 11"/>
          <p:cNvPicPr/>
          <p:nvPr/>
        </p:nvPicPr>
        <p:blipFill>
          <a:blip r:embed="rId4"/>
          <a:stretch/>
        </p:blipFill>
        <p:spPr>
          <a:xfrm>
            <a:off x="6792120" y="1458000"/>
            <a:ext cx="5399640" cy="5399640"/>
          </a:xfrm>
          <a:prstGeom prst="rect">
            <a:avLst/>
          </a:prstGeom>
          <a:ln>
            <a:noFill/>
          </a:ln>
        </p:spPr>
      </p:pic>
      <p:sp>
        <p:nvSpPr>
          <p:cNvPr id="271" name="CustomShape 6"/>
          <p:cNvSpPr/>
          <p:nvPr/>
        </p:nvSpPr>
        <p:spPr>
          <a:xfrm>
            <a:off x="619956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7"/>
          <p:cNvSpPr/>
          <p:nvPr/>
        </p:nvSpPr>
        <p:spPr>
          <a:xfrm>
            <a:off x="644688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8"/>
          <p:cNvSpPr/>
          <p:nvPr/>
        </p:nvSpPr>
        <p:spPr>
          <a:xfrm>
            <a:off x="352800" y="2560320"/>
            <a:ext cx="5379120" cy="130644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좌측 통로쪽 6번째쯤 좌석이 고정이안되어 등받이가 뒤로 계속 밀립니다원래배차받던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차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는 그렇지않은데 가끔배차되는 좌석이동식 버스(통로측 좌석이 좌우로 움직이는)가 배차될때 예전에도 그랬는데 엊그제도 그러더라구요확인부탁드립니다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274" name="CustomShape 9"/>
          <p:cNvSpPr/>
          <p:nvPr/>
        </p:nvSpPr>
        <p:spPr>
          <a:xfrm>
            <a:off x="352800" y="3805200"/>
            <a:ext cx="5379120" cy="82044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아직도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기사님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은 겨울인가?혼자 셔츠만 입고 계신데 타고있는 저는발목이 없어 지겠네요너무 뜨거워서~~~~제발 히터 꺼주세요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275" name="CustomShape 10"/>
          <p:cNvSpPr/>
          <p:nvPr/>
        </p:nvSpPr>
        <p:spPr>
          <a:xfrm>
            <a:off x="352800" y="4812840"/>
            <a:ext cx="5379120" cy="106308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수도관광 7142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버스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노후화로 인해 멀미가 납니다.좌석수도 부족하고, 후륜 바퀴 있는 뒷자리 좌석은 앉기가 어렵습니다.회사 로고가 있는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셔틀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로 전체 사내 순환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셔틀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운행은 어렵나요?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276" name="CustomShape 11"/>
          <p:cNvSpPr/>
          <p:nvPr/>
        </p:nvSpPr>
        <p:spPr>
          <a:xfrm>
            <a:off x="4841280" y="49629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subtitle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77" name="CustomShape 12"/>
          <p:cNvSpPr/>
          <p:nvPr/>
        </p:nvSpPr>
        <p:spPr>
          <a:xfrm>
            <a:off x="0" y="1846440"/>
            <a:ext cx="12191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Topic 1: 버스 내 환경, 인프라 불만/건의</a:t>
            </a:r>
            <a:endParaRPr lang="en-US" sz="24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2. Categorize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0" y="8881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Topic 2: 버스 노선, 운행 불만/건의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284" name="그림 11"/>
          <p:cNvPicPr/>
          <p:nvPr/>
        </p:nvPicPr>
        <p:blipFill>
          <a:blip r:embed="rId3"/>
          <a:stretch/>
        </p:blipFill>
        <p:spPr>
          <a:xfrm>
            <a:off x="6792120" y="1458000"/>
            <a:ext cx="5399640" cy="5399640"/>
          </a:xfrm>
          <a:prstGeom prst="rect">
            <a:avLst/>
          </a:prstGeom>
          <a:ln>
            <a:noFill/>
          </a:ln>
        </p:spPr>
      </p:pic>
      <p:sp>
        <p:nvSpPr>
          <p:cNvPr id="285" name="CustomShape 6"/>
          <p:cNvSpPr/>
          <p:nvPr/>
        </p:nvSpPr>
        <p:spPr>
          <a:xfrm>
            <a:off x="362520" y="2560320"/>
            <a:ext cx="5379120" cy="130644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지금도 잠실에서 천호 상일동을 지나는 조기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출근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버스가 만차되어 매일 10~20명 정도의 인원이 택시를 타고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출근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하고 있다고 합니다. 잠실에서 송파를 지나서 복정까지 가는 자율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출퇴근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조기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출근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버스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가 추가로 생긴다면 기존의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노선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만차 문제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286" name="CustomShape 7"/>
          <p:cNvSpPr/>
          <p:nvPr/>
        </p:nvSpPr>
        <p:spPr>
          <a:xfrm>
            <a:off x="362520" y="2560320"/>
            <a:ext cx="5379120" cy="1076760"/>
          </a:xfrm>
          <a:prstGeom prst="rect">
            <a:avLst/>
          </a:prstGeom>
          <a:blipFill rotWithShape="0">
            <a:blip r:embed="rId4"/>
            <a:stretch>
              <a:fillRect l="-224" t="-525" r="-224" b="-3803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87" name="CustomShape 8"/>
          <p:cNvSpPr/>
          <p:nvPr/>
        </p:nvSpPr>
        <p:spPr>
          <a:xfrm>
            <a:off x="362520" y="3805200"/>
            <a:ext cx="5379120" cy="106308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수지선 통상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출근버스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이용자입니다.고담 주차장으로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셔틀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정차지가 바뀐 후 부터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출근버스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의 도착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시간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이 평균 8:10 이후 입니다.특히 월요일의 경우엔 8:20다되어 도착하기도 합니다</a:t>
            </a:r>
            <a:r>
              <a:rPr lang="en-US" sz="1600" b="0" strike="noStrike" spc="-1">
                <a:solidFill>
                  <a:srgbClr val="000000"/>
                </a:solidFill>
                <a:latin typeface="맑은 고딕"/>
                <a:ea typeface="뫼비우스 Regular"/>
              </a:rPr>
              <a:t>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288" name="CustomShape 9"/>
          <p:cNvSpPr/>
          <p:nvPr/>
        </p:nvSpPr>
        <p:spPr>
          <a:xfrm>
            <a:off x="362520" y="3805200"/>
            <a:ext cx="5379120" cy="830520"/>
          </a:xfrm>
          <a:prstGeom prst="rect">
            <a:avLst/>
          </a:prstGeom>
          <a:blipFill rotWithShape="0">
            <a:blip r:embed="rId5"/>
            <a:stretch>
              <a:fillRect l="-224" t="-660" r="-224" b="-5555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89" name="CustomShape 10"/>
          <p:cNvSpPr/>
          <p:nvPr/>
        </p:nvSpPr>
        <p:spPr>
          <a:xfrm>
            <a:off x="362520" y="4812840"/>
            <a:ext cx="5379120" cy="106308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잠실선 교대 야간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출근버스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매번 탈때마다 택시타고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출근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합니다.사람도 많이 이용하는데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증차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시켜주세요.택시도 3명씩 타는것도 아니고 4명씩 꽉 채워서 가고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불편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합니다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290" name="CustomShape 11"/>
          <p:cNvSpPr/>
          <p:nvPr/>
        </p:nvSpPr>
        <p:spPr>
          <a:xfrm>
            <a:off x="362520" y="4812840"/>
            <a:ext cx="5379120" cy="830520"/>
          </a:xfrm>
          <a:prstGeom prst="rect">
            <a:avLst/>
          </a:prstGeom>
          <a:blipFill rotWithShape="0">
            <a:blip r:embed="rId6"/>
            <a:stretch>
              <a:fillRect l="-224" t="-703" r="-224" b="-5631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91" name="CustomShape 12"/>
          <p:cNvSpPr/>
          <p:nvPr/>
        </p:nvSpPr>
        <p:spPr>
          <a:xfrm>
            <a:off x="619956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644688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4841280" y="49629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subtitle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6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297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2. Categorize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0" y="8881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Topic 3: 버스, 기숙사, 식당 문의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300" name="그림 11"/>
          <p:cNvPicPr/>
          <p:nvPr/>
        </p:nvPicPr>
        <p:blipFill>
          <a:blip r:embed="rId3"/>
          <a:stretch/>
        </p:blipFill>
        <p:spPr>
          <a:xfrm>
            <a:off x="6792120" y="1458000"/>
            <a:ext cx="5399640" cy="5399640"/>
          </a:xfrm>
          <a:prstGeom prst="rect">
            <a:avLst/>
          </a:prstGeom>
          <a:ln>
            <a:noFill/>
          </a:ln>
        </p:spPr>
      </p:pic>
      <p:sp>
        <p:nvSpPr>
          <p:cNvPr id="301" name="CustomShape 6"/>
          <p:cNvSpPr/>
          <p:nvPr/>
        </p:nvSpPr>
        <p:spPr>
          <a:xfrm>
            <a:off x="362520" y="2560320"/>
            <a:ext cx="5379120" cy="130644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이번 M16 Set-up 관련 M10F 건물 앞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사내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셔틀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정류장이 철거되어현재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셔틀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을 타려면, 기술지원센터 또는 경영지원 본부 앞까지 가서 타야하는 상황입니다.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교대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셔틀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은 M10F 사거리 횡단보도 앞에서 하차하는데,왜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사내셔틀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은 이용하지 못하는지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02" name="CustomShape 7"/>
          <p:cNvSpPr/>
          <p:nvPr/>
        </p:nvSpPr>
        <p:spPr>
          <a:xfrm>
            <a:off x="362520" y="2560320"/>
            <a:ext cx="5379120" cy="1076760"/>
          </a:xfrm>
          <a:prstGeom prst="rect">
            <a:avLst/>
          </a:prstGeom>
          <a:blipFill rotWithShape="0">
            <a:blip r:embed="rId4"/>
            <a:stretch>
              <a:fillRect l="-224" t="-525" r="-224" b="-3803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362520" y="3805200"/>
            <a:ext cx="5379120" cy="106308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안녕하세요사원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아파트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관련해서 문의 드립니다..사원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아파트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관리비 고지서를 받았는데 난방비가 11만원 이상 나왔습니다.중앙난방이라 그러려니 합니다.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아파트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가 오래되서 추워서</a:t>
            </a:r>
            <a:r>
              <a:rPr lang="en-US" sz="1600" b="0" strike="noStrike" spc="-1">
                <a:solidFill>
                  <a:srgbClr val="000000"/>
                </a:solidFill>
                <a:latin typeface="맑은 고딕"/>
                <a:ea typeface="뫼비우스 Regular"/>
              </a:rPr>
              <a:t>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04" name="CustomShape 9"/>
          <p:cNvSpPr/>
          <p:nvPr/>
        </p:nvSpPr>
        <p:spPr>
          <a:xfrm>
            <a:off x="362520" y="3805200"/>
            <a:ext cx="5379120" cy="830520"/>
          </a:xfrm>
          <a:prstGeom prst="rect">
            <a:avLst/>
          </a:prstGeom>
          <a:blipFill rotWithShape="0">
            <a:blip r:embed="rId5"/>
            <a:stretch>
              <a:fillRect l="-224" t="-660" r="-224" b="-5555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05" name="CustomShape 10"/>
          <p:cNvSpPr/>
          <p:nvPr/>
        </p:nvSpPr>
        <p:spPr>
          <a:xfrm>
            <a:off x="362520" y="4812840"/>
            <a:ext cx="5379120" cy="106308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현재 결제법에 있어 이용자가 불편함과 불합리함을 감수할 부분이 아닙니다1. 페이코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결제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자체를 문제 삼는 것이 아니라 페이코 내부에도 여러가지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결제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방벙이 있는데, 사용자 편의주의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06" name="CustomShape 11"/>
          <p:cNvSpPr/>
          <p:nvPr/>
        </p:nvSpPr>
        <p:spPr>
          <a:xfrm>
            <a:off x="362520" y="4812840"/>
            <a:ext cx="5379120" cy="830520"/>
          </a:xfrm>
          <a:prstGeom prst="rect">
            <a:avLst/>
          </a:prstGeom>
          <a:blipFill rotWithShape="0">
            <a:blip r:embed="rId6"/>
            <a:stretch>
              <a:fillRect l="-224" t="-703" r="-224" b="-5631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07" name="CustomShape 12"/>
          <p:cNvSpPr/>
          <p:nvPr/>
        </p:nvSpPr>
        <p:spPr>
          <a:xfrm>
            <a:off x="619956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3"/>
          <p:cNvSpPr/>
          <p:nvPr/>
        </p:nvSpPr>
        <p:spPr>
          <a:xfrm>
            <a:off x="644688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4"/>
          <p:cNvSpPr/>
          <p:nvPr/>
        </p:nvSpPr>
        <p:spPr>
          <a:xfrm>
            <a:off x="4841280" y="49629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subtitle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2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313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2. Categorize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315" name="CustomShape 5"/>
          <p:cNvSpPr/>
          <p:nvPr/>
        </p:nvSpPr>
        <p:spPr>
          <a:xfrm>
            <a:off x="0" y="8881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Topic 4: 식당 메뉴, 편의식 평가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316" name="그림 11"/>
          <p:cNvPicPr/>
          <p:nvPr/>
        </p:nvPicPr>
        <p:blipFill>
          <a:blip r:embed="rId3"/>
          <a:stretch/>
        </p:blipFill>
        <p:spPr>
          <a:xfrm>
            <a:off x="6792120" y="1458000"/>
            <a:ext cx="5399640" cy="5399640"/>
          </a:xfrm>
          <a:prstGeom prst="rect">
            <a:avLst/>
          </a:prstGeom>
          <a:ln>
            <a:noFill/>
          </a:ln>
        </p:spPr>
      </p:pic>
      <p:sp>
        <p:nvSpPr>
          <p:cNvPr id="317" name="CustomShape 6"/>
          <p:cNvSpPr/>
          <p:nvPr/>
        </p:nvSpPr>
        <p:spPr>
          <a:xfrm>
            <a:off x="362520" y="2498760"/>
            <a:ext cx="5379120" cy="130644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편의식 건의드립니다.건강식도 좋지만 우선 배가 안차요.. 우선 배가 든든해야 일을 하는데 샌드위치 한두조각 먹고 배 안찹니다.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빵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두개 음료 두개씩 이라도 선택할수 있게 건의드립니다.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빵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하나 음료하나 그리고 바나나+아무거나... 이젠 질립니다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18" name="CustomShape 7"/>
          <p:cNvSpPr/>
          <p:nvPr/>
        </p:nvSpPr>
        <p:spPr>
          <a:xfrm>
            <a:off x="362520" y="2560320"/>
            <a:ext cx="5379120" cy="1076760"/>
          </a:xfrm>
          <a:prstGeom prst="rect">
            <a:avLst/>
          </a:prstGeom>
          <a:blipFill rotWithShape="0">
            <a:blip r:embed="rId4"/>
            <a:stretch>
              <a:fillRect l="-222" t="-525" r="-1230" b="-3803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19" name="CustomShape 8"/>
          <p:cNvSpPr/>
          <p:nvPr/>
        </p:nvSpPr>
        <p:spPr>
          <a:xfrm>
            <a:off x="362520" y="3805200"/>
            <a:ext cx="5379120" cy="106308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금일 석식을 먹으러 갔는데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메뉴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변동이 왜이렇게 심한가요?새우튀김과 오븐콘치즈가 나온다고 해서 간건데해당 메인디쉬는 다 빠져있고 대체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음식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으로 귤 하나, 요구르트 하나 주네요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20" name="CustomShape 9"/>
          <p:cNvSpPr/>
          <p:nvPr/>
        </p:nvSpPr>
        <p:spPr>
          <a:xfrm>
            <a:off x="362520" y="3805200"/>
            <a:ext cx="5379120" cy="830520"/>
          </a:xfrm>
          <a:prstGeom prst="rect">
            <a:avLst/>
          </a:prstGeom>
          <a:blipFill rotWithShape="0">
            <a:blip r:embed="rId5"/>
            <a:stretch>
              <a:fillRect l="-224" t="-664" r="-224" b="-4888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21" name="CustomShape 10"/>
          <p:cNvSpPr/>
          <p:nvPr/>
        </p:nvSpPr>
        <p:spPr>
          <a:xfrm>
            <a:off x="362520" y="4812840"/>
            <a:ext cx="5379120" cy="106308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안녕하세요.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중앙식당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을 자주 이용하고있는 구성원입니다.4끼 모두 편의식을 받을 수 있게 되어  좋은데요.현재 4층 진열대에서 층별로 1개씩 가져가야 하는데맨위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빵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(밀가루ㅠ) 외에도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22" name="CustomShape 11"/>
          <p:cNvSpPr/>
          <p:nvPr/>
        </p:nvSpPr>
        <p:spPr>
          <a:xfrm>
            <a:off x="362520" y="4812840"/>
            <a:ext cx="5379120" cy="830520"/>
          </a:xfrm>
          <a:prstGeom prst="rect">
            <a:avLst/>
          </a:prstGeom>
          <a:blipFill rotWithShape="0">
            <a:blip r:embed="rId6"/>
            <a:stretch>
              <a:fillRect l="-224" t="-703" r="-224" b="-5631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23" name="CustomShape 12"/>
          <p:cNvSpPr/>
          <p:nvPr/>
        </p:nvSpPr>
        <p:spPr>
          <a:xfrm>
            <a:off x="619956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13"/>
          <p:cNvSpPr/>
          <p:nvPr/>
        </p:nvSpPr>
        <p:spPr>
          <a:xfrm>
            <a:off x="644688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4"/>
          <p:cNvSpPr/>
          <p:nvPr/>
        </p:nvSpPr>
        <p:spPr>
          <a:xfrm>
            <a:off x="4841280" y="49629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subtitle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0"/>
            <a:ext cx="12191040" cy="825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"/>
          <p:cNvSpPr/>
          <p:nvPr/>
        </p:nvSpPr>
        <p:spPr>
          <a:xfrm>
            <a:off x="0" y="0"/>
            <a:ext cx="12191040" cy="82548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8" name="그림 8"/>
          <p:cNvPicPr/>
          <p:nvPr/>
        </p:nvPicPr>
        <p:blipFill>
          <a:blip r:embed="rId3"/>
          <a:stretch/>
        </p:blipFill>
        <p:spPr>
          <a:xfrm>
            <a:off x="11178000" y="177480"/>
            <a:ext cx="892800" cy="470520"/>
          </a:xfrm>
          <a:prstGeom prst="rect">
            <a:avLst/>
          </a:prstGeom>
          <a:ln>
            <a:noFill/>
          </a:ln>
        </p:spPr>
      </p:pic>
      <p:sp>
        <p:nvSpPr>
          <p:cNvPr id="329" name="CustomShape 3"/>
          <p:cNvSpPr/>
          <p:nvPr/>
        </p:nvSpPr>
        <p:spPr>
          <a:xfrm>
            <a:off x="117000" y="182520"/>
            <a:ext cx="677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3287880" y="120960"/>
            <a:ext cx="56156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3. Sentiment Analysis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0" y="888120"/>
            <a:ext cx="1219104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Topic 5: 구성원에 대한 평가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332" name="CustomShape 6"/>
          <p:cNvSpPr/>
          <p:nvPr/>
        </p:nvSpPr>
        <p:spPr>
          <a:xfrm>
            <a:off x="-1481040" y="165960"/>
            <a:ext cx="947160" cy="598680"/>
          </a:xfrm>
          <a:prstGeom prst="rect">
            <a:avLst/>
          </a:prstGeom>
          <a:ln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다혜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333" name="그림 38"/>
          <p:cNvPicPr/>
          <p:nvPr/>
        </p:nvPicPr>
        <p:blipFill>
          <a:blip r:embed="rId4"/>
          <a:stretch/>
        </p:blipFill>
        <p:spPr>
          <a:xfrm rot="12798000">
            <a:off x="5751720" y="2288160"/>
            <a:ext cx="719280" cy="634320"/>
          </a:xfrm>
          <a:prstGeom prst="rect">
            <a:avLst/>
          </a:prstGeom>
          <a:ln>
            <a:noFill/>
          </a:ln>
        </p:spPr>
      </p:pic>
      <p:pic>
        <p:nvPicPr>
          <p:cNvPr id="334" name="그림 39"/>
          <p:cNvPicPr/>
          <p:nvPr/>
        </p:nvPicPr>
        <p:blipFill>
          <a:blip r:embed="rId4"/>
          <a:stretch/>
        </p:blipFill>
        <p:spPr>
          <a:xfrm rot="12798000">
            <a:off x="5746320" y="5158080"/>
            <a:ext cx="719280" cy="634320"/>
          </a:xfrm>
          <a:prstGeom prst="rect">
            <a:avLst/>
          </a:prstGeom>
          <a:ln>
            <a:noFill/>
          </a:ln>
        </p:spPr>
      </p:pic>
      <p:pic>
        <p:nvPicPr>
          <p:cNvPr id="335" name="그림 40"/>
          <p:cNvPicPr/>
          <p:nvPr/>
        </p:nvPicPr>
        <p:blipFill>
          <a:blip r:embed="rId4"/>
          <a:stretch/>
        </p:blipFill>
        <p:spPr>
          <a:xfrm rot="21253200">
            <a:off x="5720040" y="3838320"/>
            <a:ext cx="534600" cy="471240"/>
          </a:xfrm>
          <a:prstGeom prst="rect">
            <a:avLst/>
          </a:prstGeom>
          <a:ln>
            <a:noFill/>
          </a:ln>
        </p:spPr>
      </p:pic>
      <p:sp>
        <p:nvSpPr>
          <p:cNvPr id="336" name="CustomShape 7"/>
          <p:cNvSpPr/>
          <p:nvPr/>
        </p:nvSpPr>
        <p:spPr>
          <a:xfrm>
            <a:off x="0" y="4531680"/>
            <a:ext cx="2759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1725480" y="4640040"/>
            <a:ext cx="1855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3202560" y="6120000"/>
            <a:ext cx="127548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 극성 추출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39" name="CustomShape 10"/>
          <p:cNvSpPr/>
          <p:nvPr/>
        </p:nvSpPr>
        <p:spPr>
          <a:xfrm>
            <a:off x="2232000" y="1656000"/>
            <a:ext cx="3167640" cy="2159640"/>
          </a:xfrm>
          <a:custGeom>
            <a:avLst/>
            <a:gdLst/>
            <a:ahLst/>
            <a:cxnLst/>
            <a:rect l="l" t="t" r="r" b="b"/>
            <a:pathLst>
              <a:path w="8802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7800" y="6001"/>
                </a:lnTo>
                <a:cubicBezTo>
                  <a:pt x="8300" y="6001"/>
                  <a:pt x="8801" y="5500"/>
                  <a:pt x="8801" y="5000"/>
                </a:cubicBezTo>
                <a:lnTo>
                  <a:pt x="8801" y="1000"/>
                </a:lnTo>
                <a:cubicBezTo>
                  <a:pt x="8801" y="500"/>
                  <a:pt x="8300" y="0"/>
                  <a:pt x="7800" y="0"/>
                </a:cubicBezTo>
                <a:lnTo>
                  <a:pt x="1000" y="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0" name="그림 5"/>
          <p:cNvPicPr/>
          <p:nvPr/>
        </p:nvPicPr>
        <p:blipFill>
          <a:blip r:embed="rId5"/>
          <a:stretch/>
        </p:blipFill>
        <p:spPr>
          <a:xfrm>
            <a:off x="2448000" y="1944000"/>
            <a:ext cx="2781360" cy="1799640"/>
          </a:xfrm>
          <a:prstGeom prst="rect">
            <a:avLst/>
          </a:prstGeom>
          <a:ln>
            <a:noFill/>
          </a:ln>
        </p:spPr>
      </p:pic>
      <p:sp>
        <p:nvSpPr>
          <p:cNvPr id="341" name="CustomShape 11"/>
          <p:cNvSpPr/>
          <p:nvPr/>
        </p:nvSpPr>
        <p:spPr>
          <a:xfrm>
            <a:off x="2283840" y="1440000"/>
            <a:ext cx="3023640" cy="359640"/>
          </a:xfrm>
          <a:custGeom>
            <a:avLst/>
            <a:gdLst/>
            <a:ahLst/>
            <a:cxnLst/>
            <a:rect l="l" t="t" r="r" b="b"/>
            <a:pathLst>
              <a:path w="8402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8234" y="1001"/>
                </a:lnTo>
                <a:cubicBezTo>
                  <a:pt x="8317" y="1001"/>
                  <a:pt x="8401" y="917"/>
                  <a:pt x="8401" y="834"/>
                </a:cubicBezTo>
                <a:lnTo>
                  <a:pt x="8401" y="166"/>
                </a:lnTo>
                <a:cubicBezTo>
                  <a:pt x="8401" y="83"/>
                  <a:pt x="8317" y="0"/>
                  <a:pt x="8234" y="0"/>
                </a:cubicBezTo>
                <a:lnTo>
                  <a:pt x="166" y="0"/>
                </a:lnTo>
              </a:path>
            </a:pathLst>
          </a:cu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나눔고딕"/>
                <a:ea typeface="나눔고딕"/>
              </a:rPr>
              <a:t>1.파싱 데이터(형태소 매칭)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42" name="CustomShape 12"/>
          <p:cNvSpPr/>
          <p:nvPr/>
        </p:nvSpPr>
        <p:spPr>
          <a:xfrm>
            <a:off x="6624000" y="1656000"/>
            <a:ext cx="3167640" cy="2159640"/>
          </a:xfrm>
          <a:custGeom>
            <a:avLst/>
            <a:gdLst/>
            <a:ahLst/>
            <a:cxnLst/>
            <a:rect l="l" t="t" r="r" b="b"/>
            <a:pathLst>
              <a:path w="8802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7800" y="6001"/>
                </a:lnTo>
                <a:cubicBezTo>
                  <a:pt x="8300" y="6001"/>
                  <a:pt x="8801" y="5500"/>
                  <a:pt x="8801" y="5000"/>
                </a:cubicBezTo>
                <a:lnTo>
                  <a:pt x="8801" y="1000"/>
                </a:lnTo>
                <a:cubicBezTo>
                  <a:pt x="8801" y="500"/>
                  <a:pt x="8300" y="0"/>
                  <a:pt x="7800" y="0"/>
                </a:cubicBezTo>
                <a:lnTo>
                  <a:pt x="1000" y="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3"/>
          <p:cNvSpPr/>
          <p:nvPr/>
        </p:nvSpPr>
        <p:spPr>
          <a:xfrm>
            <a:off x="6696000" y="1440000"/>
            <a:ext cx="3023640" cy="359640"/>
          </a:xfrm>
          <a:custGeom>
            <a:avLst/>
            <a:gdLst/>
            <a:ahLst/>
            <a:cxnLst/>
            <a:rect l="l" t="t" r="r" b="b"/>
            <a:pathLst>
              <a:path w="8402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8234" y="1001"/>
                </a:lnTo>
                <a:cubicBezTo>
                  <a:pt x="8317" y="1001"/>
                  <a:pt x="8401" y="917"/>
                  <a:pt x="8401" y="834"/>
                </a:cubicBezTo>
                <a:lnTo>
                  <a:pt x="8401" y="166"/>
                </a:lnTo>
                <a:cubicBezTo>
                  <a:pt x="8401" y="83"/>
                  <a:pt x="8317" y="0"/>
                  <a:pt x="8234" y="0"/>
                </a:cubicBezTo>
                <a:lnTo>
                  <a:pt x="166" y="0"/>
                </a:lnTo>
              </a:path>
            </a:pathLst>
          </a:cu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나눔고딕"/>
                <a:ea typeface="나눔고딕"/>
              </a:rPr>
              <a:t>2. 감성사전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344" name="그림 7"/>
          <p:cNvPicPr/>
          <p:nvPr/>
        </p:nvPicPr>
        <p:blipFill>
          <a:blip r:embed="rId6"/>
          <a:stretch/>
        </p:blipFill>
        <p:spPr>
          <a:xfrm>
            <a:off x="6740280" y="1923480"/>
            <a:ext cx="2979360" cy="1748160"/>
          </a:xfrm>
          <a:prstGeom prst="rect">
            <a:avLst/>
          </a:prstGeom>
          <a:ln>
            <a:noFill/>
          </a:ln>
        </p:spPr>
      </p:pic>
      <p:sp>
        <p:nvSpPr>
          <p:cNvPr id="345" name="CustomShape 14"/>
          <p:cNvSpPr/>
          <p:nvPr/>
        </p:nvSpPr>
        <p:spPr>
          <a:xfrm>
            <a:off x="2232000" y="4397040"/>
            <a:ext cx="3239640" cy="2159640"/>
          </a:xfrm>
          <a:custGeom>
            <a:avLst/>
            <a:gdLst/>
            <a:ahLst/>
            <a:cxnLst/>
            <a:rect l="l" t="t" r="r" b="b"/>
            <a:pathLst>
              <a:path w="9002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8000" y="6001"/>
                </a:lnTo>
                <a:cubicBezTo>
                  <a:pt x="8500" y="6001"/>
                  <a:pt x="9001" y="5500"/>
                  <a:pt x="9001" y="5000"/>
                </a:cubicBezTo>
                <a:lnTo>
                  <a:pt x="9001" y="1000"/>
                </a:lnTo>
                <a:cubicBezTo>
                  <a:pt x="9001" y="500"/>
                  <a:pt x="8500" y="0"/>
                  <a:pt x="8000" y="0"/>
                </a:cubicBezTo>
                <a:lnTo>
                  <a:pt x="1000" y="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5"/>
          <p:cNvSpPr/>
          <p:nvPr/>
        </p:nvSpPr>
        <p:spPr>
          <a:xfrm>
            <a:off x="2359800" y="4248000"/>
            <a:ext cx="2871720" cy="359640"/>
          </a:xfrm>
          <a:custGeom>
            <a:avLst/>
            <a:gdLst/>
            <a:ahLst/>
            <a:cxnLst/>
            <a:rect l="l" t="t" r="r" b="b"/>
            <a:pathLst>
              <a:path w="7979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7812" y="1001"/>
                </a:lnTo>
                <a:cubicBezTo>
                  <a:pt x="7895" y="1001"/>
                  <a:pt x="7978" y="917"/>
                  <a:pt x="7978" y="834"/>
                </a:cubicBezTo>
                <a:lnTo>
                  <a:pt x="7978" y="166"/>
                </a:lnTo>
                <a:cubicBezTo>
                  <a:pt x="7978" y="83"/>
                  <a:pt x="7895" y="0"/>
                  <a:pt x="7812" y="0"/>
                </a:cubicBezTo>
                <a:lnTo>
                  <a:pt x="166" y="0"/>
                </a:lnTo>
              </a:path>
            </a:pathLst>
          </a:cu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나눔고딕"/>
                <a:ea typeface="나눔고딕"/>
              </a:rPr>
              <a:t>3. 감성사전과 매칭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347" name="Picture 346"/>
          <p:cNvPicPr/>
          <p:nvPr/>
        </p:nvPicPr>
        <p:blipFill>
          <a:blip r:embed="rId7"/>
          <a:stretch/>
        </p:blipFill>
        <p:spPr>
          <a:xfrm>
            <a:off x="2859840" y="4617720"/>
            <a:ext cx="1840320" cy="150192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8"/>
          <a:stretch/>
        </p:blipFill>
        <p:spPr>
          <a:xfrm>
            <a:off x="6767640" y="4685040"/>
            <a:ext cx="2902680" cy="1799280"/>
          </a:xfrm>
          <a:prstGeom prst="rect">
            <a:avLst/>
          </a:prstGeom>
          <a:ln>
            <a:noFill/>
          </a:ln>
        </p:spPr>
      </p:pic>
      <p:sp>
        <p:nvSpPr>
          <p:cNvPr id="349" name="CustomShape 16"/>
          <p:cNvSpPr/>
          <p:nvPr/>
        </p:nvSpPr>
        <p:spPr>
          <a:xfrm>
            <a:off x="6623640" y="4397040"/>
            <a:ext cx="3167640" cy="2159640"/>
          </a:xfrm>
          <a:custGeom>
            <a:avLst/>
            <a:gdLst/>
            <a:ahLst/>
            <a:cxnLst/>
            <a:rect l="l" t="t" r="r" b="b"/>
            <a:pathLst>
              <a:path w="8802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7800" y="6001"/>
                </a:lnTo>
                <a:cubicBezTo>
                  <a:pt x="8300" y="6001"/>
                  <a:pt x="8801" y="5500"/>
                  <a:pt x="8801" y="5000"/>
                </a:cubicBezTo>
                <a:lnTo>
                  <a:pt x="8801" y="1000"/>
                </a:lnTo>
                <a:cubicBezTo>
                  <a:pt x="8801" y="500"/>
                  <a:pt x="8300" y="0"/>
                  <a:pt x="7800" y="0"/>
                </a:cubicBezTo>
                <a:lnTo>
                  <a:pt x="1000" y="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17"/>
          <p:cNvSpPr/>
          <p:nvPr/>
        </p:nvSpPr>
        <p:spPr>
          <a:xfrm>
            <a:off x="6768000" y="4248000"/>
            <a:ext cx="2879640" cy="359640"/>
          </a:xfrm>
          <a:custGeom>
            <a:avLst/>
            <a:gdLst/>
            <a:ahLst/>
            <a:cxnLst/>
            <a:rect l="l" t="t" r="r" b="b"/>
            <a:pathLst>
              <a:path w="8001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7834" y="1001"/>
                </a:lnTo>
                <a:cubicBezTo>
                  <a:pt x="7917" y="1001"/>
                  <a:pt x="8000" y="917"/>
                  <a:pt x="8000" y="834"/>
                </a:cubicBezTo>
                <a:lnTo>
                  <a:pt x="8000" y="166"/>
                </a:lnTo>
                <a:cubicBezTo>
                  <a:pt x="8000" y="83"/>
                  <a:pt x="7917" y="0"/>
                  <a:pt x="7834" y="0"/>
                </a:cubicBezTo>
                <a:lnTo>
                  <a:pt x="166" y="0"/>
                </a:lnTo>
              </a:path>
            </a:pathLst>
          </a:cu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나눔고딕"/>
                <a:ea typeface="나눔고딕"/>
              </a:rPr>
              <a:t>4. 게시글의 감성 예측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0" y="0"/>
            <a:ext cx="12191040" cy="825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"/>
          <p:cNvSpPr/>
          <p:nvPr/>
        </p:nvSpPr>
        <p:spPr>
          <a:xfrm>
            <a:off x="0" y="0"/>
            <a:ext cx="12191040" cy="82548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3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2800" cy="470520"/>
          </a:xfrm>
          <a:prstGeom prst="rect">
            <a:avLst/>
          </a:prstGeom>
          <a:ln>
            <a:noFill/>
          </a:ln>
        </p:spPr>
      </p:pic>
      <p:sp>
        <p:nvSpPr>
          <p:cNvPr id="354" name="CustomShape 3"/>
          <p:cNvSpPr/>
          <p:nvPr/>
        </p:nvSpPr>
        <p:spPr>
          <a:xfrm>
            <a:off x="117000" y="182520"/>
            <a:ext cx="677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55" name="CustomShape 4"/>
          <p:cNvSpPr/>
          <p:nvPr/>
        </p:nvSpPr>
        <p:spPr>
          <a:xfrm rot="5535600">
            <a:off x="5693040" y="2596680"/>
            <a:ext cx="343800" cy="62856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5"/>
          <p:cNvSpPr/>
          <p:nvPr/>
        </p:nvSpPr>
        <p:spPr>
          <a:xfrm>
            <a:off x="-1008000" y="144000"/>
            <a:ext cx="935280" cy="575280"/>
          </a:xfrm>
          <a:prstGeom prst="rect">
            <a:avLst/>
          </a:prstGeom>
          <a:ln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다혜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57" name="CustomShape 6"/>
          <p:cNvSpPr/>
          <p:nvPr/>
        </p:nvSpPr>
        <p:spPr>
          <a:xfrm>
            <a:off x="3287880" y="120960"/>
            <a:ext cx="56156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3. Sentiment Analysis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358" name="CustomShape 7"/>
          <p:cNvSpPr/>
          <p:nvPr/>
        </p:nvSpPr>
        <p:spPr>
          <a:xfrm>
            <a:off x="0" y="888120"/>
            <a:ext cx="1219104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예시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359" name="CustomShape 8"/>
          <p:cNvSpPr/>
          <p:nvPr/>
        </p:nvSpPr>
        <p:spPr>
          <a:xfrm>
            <a:off x="432000" y="3299400"/>
            <a:ext cx="11015280" cy="66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9"/>
          <p:cNvSpPr/>
          <p:nvPr/>
        </p:nvSpPr>
        <p:spPr>
          <a:xfrm>
            <a:off x="360000" y="1409040"/>
            <a:ext cx="439164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굴림"/>
                <a:ea typeface="DejaVu Sans"/>
              </a:rPr>
              <a:t>1.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굴림"/>
                <a:ea typeface="DejaVu Sans"/>
              </a:rPr>
              <a:t>데이터</a:t>
            </a:r>
            <a:r>
              <a:rPr lang="en-US" sz="1800" b="0" strike="noStrike" spc="-1" dirty="0">
                <a:solidFill>
                  <a:srgbClr val="000000"/>
                </a:solidFill>
                <a:latin typeface="굴림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굴림"/>
                <a:ea typeface="DejaVu Sans"/>
              </a:rPr>
              <a:t>입력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361" name="CustomShape 10"/>
          <p:cNvSpPr/>
          <p:nvPr/>
        </p:nvSpPr>
        <p:spPr>
          <a:xfrm>
            <a:off x="399960" y="2916000"/>
            <a:ext cx="139932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굴림"/>
                <a:ea typeface="DejaVu Sans"/>
              </a:rPr>
              <a:t>2. 파싱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62" name="CustomShape 11"/>
          <p:cNvSpPr/>
          <p:nvPr/>
        </p:nvSpPr>
        <p:spPr>
          <a:xfrm>
            <a:off x="432000" y="4392000"/>
            <a:ext cx="223164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굴림"/>
                <a:ea typeface="DejaVu Sans"/>
              </a:rPr>
              <a:t>3. 긍/부정 분류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63" name="CustomShape 12"/>
          <p:cNvSpPr/>
          <p:nvPr/>
        </p:nvSpPr>
        <p:spPr>
          <a:xfrm rot="5535600">
            <a:off x="5693040" y="4108680"/>
            <a:ext cx="343800" cy="62856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3"/>
          <p:cNvSpPr/>
          <p:nvPr/>
        </p:nvSpPr>
        <p:spPr>
          <a:xfrm>
            <a:off x="432000" y="4793040"/>
            <a:ext cx="2917440" cy="2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14"/>
          <p:cNvSpPr/>
          <p:nvPr/>
        </p:nvSpPr>
        <p:spPr>
          <a:xfrm>
            <a:off x="6120000" y="4793040"/>
            <a:ext cx="1134000" cy="2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15"/>
          <p:cNvSpPr/>
          <p:nvPr/>
        </p:nvSpPr>
        <p:spPr>
          <a:xfrm rot="5535600">
            <a:off x="5699160" y="5269320"/>
            <a:ext cx="343800" cy="62856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6"/>
          <p:cNvSpPr/>
          <p:nvPr/>
        </p:nvSpPr>
        <p:spPr>
          <a:xfrm>
            <a:off x="432000" y="5587560"/>
            <a:ext cx="261828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굴림"/>
                <a:ea typeface="DejaVu Sans"/>
              </a:rPr>
              <a:t>4. 감성분석 예측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68" name="CustomShape 17"/>
          <p:cNvSpPr/>
          <p:nvPr/>
        </p:nvSpPr>
        <p:spPr>
          <a:xfrm>
            <a:off x="432000" y="5980320"/>
            <a:ext cx="599328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18"/>
          <p:cNvSpPr/>
          <p:nvPr/>
        </p:nvSpPr>
        <p:spPr>
          <a:xfrm>
            <a:off x="504360" y="3311280"/>
            <a:ext cx="10871280" cy="792360"/>
          </a:xfrm>
          <a:custGeom>
            <a:avLst/>
            <a:gdLst/>
            <a:ahLst/>
            <a:cxnLst/>
            <a:rect l="l" t="t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굴림"/>
                <a:ea typeface="굴림"/>
              </a:rPr>
              <a:t>아침/빵/메뉴/개선/좋/며칠/전/양/질/좋/생각/즐겁/아침/식사/프리미엄/우유/조금/다양화/하면/좋/예/같/회사/제품/링/킹/요구르트/수고/많/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370" name="CustomShape 19"/>
          <p:cNvSpPr/>
          <p:nvPr/>
        </p:nvSpPr>
        <p:spPr>
          <a:xfrm>
            <a:off x="576000" y="4793040"/>
            <a:ext cx="4968000" cy="462600"/>
          </a:xfrm>
          <a:custGeom>
            <a:avLst/>
            <a:gdLst/>
            <a:ahLst/>
            <a:cxnLst/>
            <a:rect l="l" t="t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굴림"/>
                <a:ea typeface="나눔고딕"/>
              </a:rPr>
              <a:t>긍정 : 개선, 좋, 질, 좋, 즐겁, 좋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371" name="CustomShape 20"/>
          <p:cNvSpPr/>
          <p:nvPr/>
        </p:nvSpPr>
        <p:spPr>
          <a:xfrm>
            <a:off x="6120000" y="4793040"/>
            <a:ext cx="5184000" cy="462600"/>
          </a:xfrm>
          <a:custGeom>
            <a:avLst/>
            <a:gdLst/>
            <a:ahLst/>
            <a:cxnLst/>
            <a:rect l="l" t="t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굴림"/>
                <a:ea typeface="나눔고딕"/>
              </a:rPr>
              <a:t>부정 : 조금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372" name="CustomShape 21"/>
          <p:cNvSpPr/>
          <p:nvPr/>
        </p:nvSpPr>
        <p:spPr>
          <a:xfrm>
            <a:off x="576000" y="6048000"/>
            <a:ext cx="10728000" cy="427320"/>
          </a:xfrm>
          <a:custGeom>
            <a:avLst/>
            <a:gdLst/>
            <a:ahLst/>
            <a:cxnLst/>
            <a:rect l="l" t="t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굴림"/>
                <a:ea typeface="나눔고딕"/>
              </a:rPr>
              <a:t>약 0.85의 극성값으로 위의 게시물을 </a:t>
            </a:r>
            <a:r>
              <a:rPr lang="en-US" sz="1500" b="1" strike="noStrike" spc="-1">
                <a:solidFill>
                  <a:srgbClr val="000000"/>
                </a:solidFill>
                <a:latin typeface="굴림"/>
                <a:ea typeface="나눔고딕"/>
              </a:rPr>
              <a:t>‘긍정’으로 판단.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374" name="CustomShape 23"/>
          <p:cNvSpPr/>
          <p:nvPr/>
        </p:nvSpPr>
        <p:spPr>
          <a:xfrm>
            <a:off x="432000" y="1764000"/>
            <a:ext cx="10943280" cy="72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TextShape 24"/>
          <p:cNvSpPr txBox="1"/>
          <p:nvPr/>
        </p:nvSpPr>
        <p:spPr>
          <a:xfrm>
            <a:off x="527400" y="1899360"/>
            <a:ext cx="10944000" cy="721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아침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빵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메뉴가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개선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되서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너무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좋아요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~ 안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그래도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며칠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전에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양을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줄이고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질을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높였으면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좋겠다고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생각했었는데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즐겁게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아침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식사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했습니다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^^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그런데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프리미엄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우유도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조금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다양화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하면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좋지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않을까요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?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예를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들면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같은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회사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제품인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드링킹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요구르트나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..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아무튼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수고가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/>
                <a:ea typeface="돋움"/>
              </a:rPr>
              <a:t>많으세요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/>
                <a:ea typeface="돋움"/>
              </a:rPr>
              <a:t>!^^</a:t>
            </a:r>
            <a:endParaRPr lang="en-US" sz="1500" b="0" strike="noStrike" spc="-1" dirty="0">
              <a:latin typeface="굴림"/>
            </a:endParaRPr>
          </a:p>
        </p:txBody>
      </p:sp>
      <p:sp>
        <p:nvSpPr>
          <p:cNvPr id="376" name="CustomShape 25"/>
          <p:cNvSpPr/>
          <p:nvPr/>
        </p:nvSpPr>
        <p:spPr>
          <a:xfrm>
            <a:off x="1799280" y="1935360"/>
            <a:ext cx="564120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26"/>
          <p:cNvSpPr/>
          <p:nvPr/>
        </p:nvSpPr>
        <p:spPr>
          <a:xfrm>
            <a:off x="3142754" y="1935360"/>
            <a:ext cx="235050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27"/>
          <p:cNvSpPr/>
          <p:nvPr/>
        </p:nvSpPr>
        <p:spPr>
          <a:xfrm>
            <a:off x="3542699" y="2151360"/>
            <a:ext cx="564120" cy="255960"/>
          </a:xfrm>
          <a:prstGeom prst="rect">
            <a:avLst/>
          </a:prstGeom>
          <a:solidFill>
            <a:srgbClr val="ED1C24">
              <a:alpha val="50000"/>
            </a:srgbClr>
          </a:solidFill>
          <a:ln>
            <a:solidFill>
              <a:srgbClr val="ED1C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28"/>
          <p:cNvSpPr/>
          <p:nvPr/>
        </p:nvSpPr>
        <p:spPr>
          <a:xfrm>
            <a:off x="6586682" y="1935360"/>
            <a:ext cx="235050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29"/>
          <p:cNvSpPr/>
          <p:nvPr/>
        </p:nvSpPr>
        <p:spPr>
          <a:xfrm>
            <a:off x="7809737" y="1935360"/>
            <a:ext cx="235050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30"/>
          <p:cNvSpPr/>
          <p:nvPr/>
        </p:nvSpPr>
        <p:spPr>
          <a:xfrm>
            <a:off x="9831790" y="1935360"/>
            <a:ext cx="383628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31"/>
          <p:cNvSpPr/>
          <p:nvPr/>
        </p:nvSpPr>
        <p:spPr>
          <a:xfrm>
            <a:off x="5066166" y="2151360"/>
            <a:ext cx="235050" cy="255960"/>
          </a:xfrm>
          <a:prstGeom prst="rect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32"/>
          <p:cNvSpPr/>
          <p:nvPr/>
        </p:nvSpPr>
        <p:spPr>
          <a:xfrm>
            <a:off x="527400" y="1863360"/>
            <a:ext cx="10872000" cy="793080"/>
          </a:xfrm>
          <a:custGeom>
            <a:avLst/>
            <a:gdLst/>
            <a:ahLst/>
            <a:cxnLst/>
            <a:rect l="0" t="0" r="r" b="b"/>
            <a:pathLst>
              <a:path w="30202" h="2205">
                <a:moveTo>
                  <a:pt x="367" y="0"/>
                </a:moveTo>
                <a:cubicBezTo>
                  <a:pt x="183" y="0"/>
                  <a:pt x="0" y="183"/>
                  <a:pt x="0" y="367"/>
                </a:cubicBezTo>
                <a:lnTo>
                  <a:pt x="0" y="1836"/>
                </a:lnTo>
                <a:cubicBezTo>
                  <a:pt x="0" y="2020"/>
                  <a:pt x="183" y="2204"/>
                  <a:pt x="367" y="2204"/>
                </a:cubicBezTo>
                <a:lnTo>
                  <a:pt x="29833" y="2204"/>
                </a:lnTo>
                <a:cubicBezTo>
                  <a:pt x="30017" y="2204"/>
                  <a:pt x="30201" y="2020"/>
                  <a:pt x="30201" y="1836"/>
                </a:cubicBezTo>
                <a:lnTo>
                  <a:pt x="30201" y="367"/>
                </a:lnTo>
                <a:cubicBezTo>
                  <a:pt x="30201" y="183"/>
                  <a:pt x="30017" y="0"/>
                  <a:pt x="29833" y="0"/>
                </a:cubicBezTo>
                <a:lnTo>
                  <a:pt x="367" y="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0" y="2598840"/>
            <a:ext cx="12191760" cy="1660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5" name="그림 21"/>
          <p:cNvPicPr/>
          <p:nvPr/>
        </p:nvPicPr>
        <p:blipFill>
          <a:blip r:embed="rId2"/>
          <a:stretch/>
        </p:blipFill>
        <p:spPr>
          <a:xfrm>
            <a:off x="11178000" y="18720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386" name="CustomShape 2"/>
          <p:cNvSpPr/>
          <p:nvPr/>
        </p:nvSpPr>
        <p:spPr>
          <a:xfrm>
            <a:off x="1608480" y="2705760"/>
            <a:ext cx="89744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8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Web Interface</a:t>
            </a:r>
            <a:endParaRPr lang="en-US" sz="8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9" name="그림 8"/>
          <p:cNvPicPr/>
          <p:nvPr/>
        </p:nvPicPr>
        <p:blipFill>
          <a:blip r:embed="rId3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2538000" y="120960"/>
            <a:ext cx="71154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4. Web reporting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2868840" y="1305000"/>
            <a:ext cx="786600" cy="5021280"/>
          </a:xfrm>
          <a:prstGeom prst="leftBrace">
            <a:avLst>
              <a:gd name="adj1" fmla="val 59851"/>
              <a:gd name="adj2" fmla="val 16520"/>
            </a:avLst>
          </a:prstGeom>
          <a:noFill/>
          <a:ln w="3816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3" name="그림 5"/>
          <p:cNvPicPr/>
          <p:nvPr/>
        </p:nvPicPr>
        <p:blipFill>
          <a:blip r:embed="rId4"/>
          <a:stretch/>
        </p:blipFill>
        <p:spPr>
          <a:xfrm>
            <a:off x="4000680" y="3623760"/>
            <a:ext cx="1204920" cy="592920"/>
          </a:xfrm>
          <a:prstGeom prst="rect">
            <a:avLst/>
          </a:prstGeom>
          <a:ln>
            <a:noFill/>
          </a:ln>
        </p:spPr>
      </p:pic>
      <p:pic>
        <p:nvPicPr>
          <p:cNvPr id="394" name="그림 11"/>
          <p:cNvPicPr/>
          <p:nvPr/>
        </p:nvPicPr>
        <p:blipFill>
          <a:blip r:embed="rId5"/>
          <a:stretch/>
        </p:blipFill>
        <p:spPr>
          <a:xfrm>
            <a:off x="4000680" y="5320800"/>
            <a:ext cx="1204920" cy="903960"/>
          </a:xfrm>
          <a:prstGeom prst="rect">
            <a:avLst/>
          </a:prstGeom>
          <a:ln>
            <a:noFill/>
          </a:ln>
        </p:spPr>
      </p:pic>
      <p:pic>
        <p:nvPicPr>
          <p:cNvPr id="395" name="그림 21"/>
          <p:cNvPicPr/>
          <p:nvPr/>
        </p:nvPicPr>
        <p:blipFill>
          <a:blip r:embed="rId6"/>
          <a:stretch/>
        </p:blipFill>
        <p:spPr>
          <a:xfrm>
            <a:off x="4090320" y="1305000"/>
            <a:ext cx="1024560" cy="1024560"/>
          </a:xfrm>
          <a:prstGeom prst="rect">
            <a:avLst/>
          </a:prstGeom>
          <a:ln>
            <a:noFill/>
          </a:ln>
        </p:spPr>
      </p:pic>
      <p:sp>
        <p:nvSpPr>
          <p:cNvPr id="396" name="CustomShape 6"/>
          <p:cNvSpPr/>
          <p:nvPr/>
        </p:nvSpPr>
        <p:spPr>
          <a:xfrm>
            <a:off x="3701520" y="3275280"/>
            <a:ext cx="7052400" cy="11343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7"/>
          <p:cNvSpPr/>
          <p:nvPr/>
        </p:nvSpPr>
        <p:spPr>
          <a:xfrm>
            <a:off x="5348160" y="1728360"/>
            <a:ext cx="51728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Trend Chart  : 시간에 따른 검색량의 변화를 확인 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98" name="CustomShape 8"/>
          <p:cNvSpPr/>
          <p:nvPr/>
        </p:nvSpPr>
        <p:spPr>
          <a:xfrm>
            <a:off x="3701520" y="1310760"/>
            <a:ext cx="7052400" cy="11343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9"/>
          <p:cNvSpPr/>
          <p:nvPr/>
        </p:nvSpPr>
        <p:spPr>
          <a:xfrm>
            <a:off x="3701520" y="5191560"/>
            <a:ext cx="7052400" cy="11343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0"/>
          <p:cNvSpPr/>
          <p:nvPr/>
        </p:nvSpPr>
        <p:spPr>
          <a:xfrm>
            <a:off x="5348160" y="3759480"/>
            <a:ext cx="517284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Top Keywords : 검색량 상위 키워드 추출 및 워드 클라우드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01" name="CustomShape 11"/>
          <p:cNvSpPr/>
          <p:nvPr/>
        </p:nvSpPr>
        <p:spPr>
          <a:xfrm>
            <a:off x="5348160" y="5634360"/>
            <a:ext cx="517284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Sentiment Analysis : 토픽에 대한 구성원의 인식을 확인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02" name="CustomShape 12"/>
          <p:cNvSpPr/>
          <p:nvPr/>
        </p:nvSpPr>
        <p:spPr>
          <a:xfrm>
            <a:off x="644400" y="1916640"/>
            <a:ext cx="1789200" cy="41292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3"/>
          <p:cNvSpPr/>
          <p:nvPr/>
        </p:nvSpPr>
        <p:spPr>
          <a:xfrm>
            <a:off x="850320" y="1963080"/>
            <a:ext cx="1510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Topic 1 Data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04" name="CustomShape 14"/>
          <p:cNvSpPr/>
          <p:nvPr/>
        </p:nvSpPr>
        <p:spPr>
          <a:xfrm>
            <a:off x="644400" y="2629440"/>
            <a:ext cx="1789200" cy="41292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5"/>
          <p:cNvSpPr/>
          <p:nvPr/>
        </p:nvSpPr>
        <p:spPr>
          <a:xfrm>
            <a:off x="850320" y="2675880"/>
            <a:ext cx="1510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Topic 2 Data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06" name="CustomShape 16"/>
          <p:cNvSpPr/>
          <p:nvPr/>
        </p:nvSpPr>
        <p:spPr>
          <a:xfrm>
            <a:off x="644400" y="4118760"/>
            <a:ext cx="1789200" cy="41292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7"/>
          <p:cNvSpPr/>
          <p:nvPr/>
        </p:nvSpPr>
        <p:spPr>
          <a:xfrm>
            <a:off x="850320" y="4165200"/>
            <a:ext cx="1510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Topic K Data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08" name="CustomShape 18"/>
          <p:cNvSpPr/>
          <p:nvPr/>
        </p:nvSpPr>
        <p:spPr>
          <a:xfrm>
            <a:off x="1503000" y="3328560"/>
            <a:ext cx="81000" cy="8100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9"/>
          <p:cNvSpPr/>
          <p:nvPr/>
        </p:nvSpPr>
        <p:spPr>
          <a:xfrm>
            <a:off x="1503000" y="3481560"/>
            <a:ext cx="81000" cy="8100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20"/>
          <p:cNvSpPr/>
          <p:nvPr/>
        </p:nvSpPr>
        <p:spPr>
          <a:xfrm>
            <a:off x="1503000" y="3634200"/>
            <a:ext cx="81000" cy="8100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3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414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4. Web reporting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416" name="Line 5"/>
          <p:cNvSpPr/>
          <p:nvPr/>
        </p:nvSpPr>
        <p:spPr>
          <a:xfrm>
            <a:off x="1820520" y="1008720"/>
            <a:ext cx="360" cy="5696640"/>
          </a:xfrm>
          <a:prstGeom prst="line">
            <a:avLst/>
          </a:prstGeom>
          <a:ln w="2844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17" name="CustomShape 6"/>
          <p:cNvSpPr/>
          <p:nvPr/>
        </p:nvSpPr>
        <p:spPr>
          <a:xfrm>
            <a:off x="2772000" y="5790240"/>
            <a:ext cx="3430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전체 검색량과 토픽별 검색량을  월 단위의 시계열 차트로 제시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18" name="CustomShape 7"/>
          <p:cNvSpPr/>
          <p:nvPr/>
        </p:nvSpPr>
        <p:spPr>
          <a:xfrm>
            <a:off x="7852680" y="5790240"/>
            <a:ext cx="32619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차트의 시점을 클릭하는 경우, 그 시점에서의 토픽별 상위 키워드를 확인</a:t>
            </a:r>
            <a:endParaRPr lang="en-US" sz="1600" b="0" strike="noStrike" spc="-1">
              <a:latin typeface="굴림"/>
            </a:endParaRPr>
          </a:p>
        </p:txBody>
      </p:sp>
      <p:pic>
        <p:nvPicPr>
          <p:cNvPr id="419" name="그림 5"/>
          <p:cNvPicPr/>
          <p:nvPr/>
        </p:nvPicPr>
        <p:blipFill>
          <a:blip r:embed="rId3"/>
          <a:stretch/>
        </p:blipFill>
        <p:spPr>
          <a:xfrm>
            <a:off x="2475000" y="1768320"/>
            <a:ext cx="4024080" cy="3429360"/>
          </a:xfrm>
          <a:prstGeom prst="rect">
            <a:avLst/>
          </a:prstGeom>
          <a:ln>
            <a:noFill/>
          </a:ln>
        </p:spPr>
      </p:pic>
      <p:sp>
        <p:nvSpPr>
          <p:cNvPr id="420" name="CustomShape 8"/>
          <p:cNvSpPr/>
          <p:nvPr/>
        </p:nvSpPr>
        <p:spPr>
          <a:xfrm>
            <a:off x="2772000" y="1024200"/>
            <a:ext cx="3430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검색 빈도 수 차트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21" name="CustomShape 9"/>
          <p:cNvSpPr/>
          <p:nvPr/>
        </p:nvSpPr>
        <p:spPr>
          <a:xfrm>
            <a:off x="7768080" y="1024200"/>
            <a:ext cx="3430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특정 시점의 상위 키워드 확인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22" name="CustomShape 10"/>
          <p:cNvSpPr/>
          <p:nvPr/>
        </p:nvSpPr>
        <p:spPr>
          <a:xfrm>
            <a:off x="-230040" y="1003320"/>
            <a:ext cx="22798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Trend</a:t>
            </a:r>
            <a:r>
              <a:t/>
            </a:r>
            <a:br/>
            <a:r>
              <a:rPr lang="en-US" sz="28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Chart</a:t>
            </a:r>
            <a:endParaRPr lang="en-US" sz="2800" b="0" strike="noStrike" spc="-1">
              <a:latin typeface="굴림"/>
            </a:endParaRPr>
          </a:p>
        </p:txBody>
      </p:sp>
      <p:pic>
        <p:nvPicPr>
          <p:cNvPr id="423" name="그림 1"/>
          <p:cNvPicPr/>
          <p:nvPr/>
        </p:nvPicPr>
        <p:blipFill>
          <a:blip r:embed="rId4"/>
          <a:stretch/>
        </p:blipFill>
        <p:spPr>
          <a:xfrm>
            <a:off x="7550280" y="1768320"/>
            <a:ext cx="3858840" cy="1931400"/>
          </a:xfrm>
          <a:prstGeom prst="rect">
            <a:avLst/>
          </a:prstGeom>
          <a:ln>
            <a:noFill/>
          </a:ln>
        </p:spPr>
      </p:pic>
      <p:pic>
        <p:nvPicPr>
          <p:cNvPr id="424" name="그림 9"/>
          <p:cNvPicPr/>
          <p:nvPr/>
        </p:nvPicPr>
        <p:blipFill>
          <a:blip r:embed="rId5"/>
          <a:stretch/>
        </p:blipFill>
        <p:spPr>
          <a:xfrm>
            <a:off x="8188920" y="3877560"/>
            <a:ext cx="1562040" cy="1319760"/>
          </a:xfrm>
          <a:prstGeom prst="rect">
            <a:avLst/>
          </a:prstGeom>
          <a:ln>
            <a:noFill/>
          </a:ln>
        </p:spPr>
      </p:pic>
      <p:pic>
        <p:nvPicPr>
          <p:cNvPr id="425" name="그림 10"/>
          <p:cNvPicPr/>
          <p:nvPr/>
        </p:nvPicPr>
        <p:blipFill>
          <a:blip r:embed="rId6"/>
          <a:stretch/>
        </p:blipFill>
        <p:spPr>
          <a:xfrm>
            <a:off x="9918000" y="3877560"/>
            <a:ext cx="1039320" cy="1319760"/>
          </a:xfrm>
          <a:prstGeom prst="rect">
            <a:avLst/>
          </a:prstGeom>
          <a:ln>
            <a:noFill/>
          </a:ln>
        </p:spPr>
      </p:pic>
      <p:pic>
        <p:nvPicPr>
          <p:cNvPr id="426" name="Picture 2"/>
          <p:cNvPicPr/>
          <p:nvPr/>
        </p:nvPicPr>
        <p:blipFill>
          <a:blip r:embed="rId7"/>
          <a:stretch/>
        </p:blipFill>
        <p:spPr>
          <a:xfrm>
            <a:off x="8678520" y="2230200"/>
            <a:ext cx="1131840" cy="1131840"/>
          </a:xfrm>
          <a:prstGeom prst="rect">
            <a:avLst/>
          </a:prstGeom>
          <a:ln>
            <a:noFill/>
          </a:ln>
        </p:spPr>
      </p:pic>
      <p:sp>
        <p:nvSpPr>
          <p:cNvPr id="427" name="CustomShape 11"/>
          <p:cNvSpPr/>
          <p:nvPr/>
        </p:nvSpPr>
        <p:spPr>
          <a:xfrm>
            <a:off x="5441760" y="34203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한 장에 하나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28" name="CustomShape 12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헌준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4837320"/>
            <a:ext cx="526680" cy="400680"/>
          </a:xfrm>
          <a:prstGeom prst="rect">
            <a:avLst/>
          </a:prstGeom>
          <a:solidFill>
            <a:srgbClr val="FFC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2"/>
          <p:cNvSpPr/>
          <p:nvPr/>
        </p:nvSpPr>
        <p:spPr>
          <a:xfrm>
            <a:off x="313560" y="4758480"/>
            <a:ext cx="544680" cy="558000"/>
          </a:xfrm>
          <a:prstGeom prst="ellipse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4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그림 8"/>
          <p:cNvPicPr/>
          <p:nvPr/>
        </p:nvPicPr>
        <p:blipFill>
          <a:blip r:embed="rId3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97" name="CustomShape 5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Contents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-5040" y="1320480"/>
            <a:ext cx="526680" cy="400680"/>
          </a:xfrm>
          <a:prstGeom prst="rect">
            <a:avLst/>
          </a:prstGeom>
          <a:solidFill>
            <a:srgbClr val="FFC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7"/>
          <p:cNvSpPr/>
          <p:nvPr/>
        </p:nvSpPr>
        <p:spPr>
          <a:xfrm>
            <a:off x="287640" y="1242000"/>
            <a:ext cx="544680" cy="558000"/>
          </a:xfrm>
          <a:prstGeom prst="ellipse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8"/>
          <p:cNvSpPr/>
          <p:nvPr/>
        </p:nvSpPr>
        <p:spPr>
          <a:xfrm>
            <a:off x="364320" y="1320480"/>
            <a:ext cx="391320" cy="400680"/>
          </a:xfrm>
          <a:prstGeom prst="ellipse">
            <a:avLst/>
          </a:pr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E600"/>
                </a:solidFill>
                <a:latin typeface="뫼비우스 Regular"/>
                <a:ea typeface="뫼비우스 Regular"/>
              </a:rPr>
              <a:t>I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01" name="CustomShape 9"/>
          <p:cNvSpPr/>
          <p:nvPr/>
        </p:nvSpPr>
        <p:spPr>
          <a:xfrm>
            <a:off x="915480" y="1231560"/>
            <a:ext cx="702036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45000" rIns="72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44546A"/>
                </a:solidFill>
                <a:latin typeface="뫼비우스 Regular"/>
                <a:ea typeface="뫼비우스 Regular"/>
              </a:rPr>
              <a:t>Motivation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102" name="CustomShape 10"/>
          <p:cNvSpPr/>
          <p:nvPr/>
        </p:nvSpPr>
        <p:spPr>
          <a:xfrm>
            <a:off x="0" y="2074680"/>
            <a:ext cx="526680" cy="400680"/>
          </a:xfrm>
          <a:prstGeom prst="rect">
            <a:avLst/>
          </a:prstGeom>
          <a:solidFill>
            <a:srgbClr val="FFC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11"/>
          <p:cNvSpPr/>
          <p:nvPr/>
        </p:nvSpPr>
        <p:spPr>
          <a:xfrm>
            <a:off x="292680" y="1995840"/>
            <a:ext cx="544680" cy="558000"/>
          </a:xfrm>
          <a:prstGeom prst="ellipse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12"/>
          <p:cNvSpPr/>
          <p:nvPr/>
        </p:nvSpPr>
        <p:spPr>
          <a:xfrm>
            <a:off x="369360" y="2074680"/>
            <a:ext cx="391320" cy="400680"/>
          </a:xfrm>
          <a:prstGeom prst="ellipse">
            <a:avLst/>
          </a:pr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E600"/>
                </a:solidFill>
                <a:latin typeface="뫼비우스 Regular"/>
                <a:ea typeface="뫼비우스 Regular"/>
              </a:rPr>
              <a:t>II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05" name="CustomShape 13"/>
          <p:cNvSpPr/>
          <p:nvPr/>
        </p:nvSpPr>
        <p:spPr>
          <a:xfrm>
            <a:off x="920520" y="1985400"/>
            <a:ext cx="702036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45000" rIns="72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44546A"/>
                </a:solidFill>
                <a:latin typeface="뫼비우스 Regular"/>
                <a:ea typeface="뫼비우스 Regular"/>
              </a:rPr>
              <a:t>About HyTV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106" name="CustomShape 14"/>
          <p:cNvSpPr/>
          <p:nvPr/>
        </p:nvSpPr>
        <p:spPr>
          <a:xfrm>
            <a:off x="-5040" y="4142520"/>
            <a:ext cx="526680" cy="400680"/>
          </a:xfrm>
          <a:prstGeom prst="rect">
            <a:avLst/>
          </a:prstGeom>
          <a:solidFill>
            <a:srgbClr val="FFC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5"/>
          <p:cNvSpPr/>
          <p:nvPr/>
        </p:nvSpPr>
        <p:spPr>
          <a:xfrm>
            <a:off x="308520" y="4063680"/>
            <a:ext cx="544680" cy="558000"/>
          </a:xfrm>
          <a:prstGeom prst="ellipse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6"/>
          <p:cNvSpPr/>
          <p:nvPr/>
        </p:nvSpPr>
        <p:spPr>
          <a:xfrm>
            <a:off x="364320" y="4142520"/>
            <a:ext cx="391320" cy="400680"/>
          </a:xfrm>
          <a:prstGeom prst="ellipse">
            <a:avLst/>
          </a:pr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E600"/>
                </a:solidFill>
                <a:latin typeface="뫼비우스 Regular"/>
                <a:ea typeface="뫼비우스 Regular"/>
              </a:rPr>
              <a:t>III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09" name="CustomShape 17"/>
          <p:cNvSpPr/>
          <p:nvPr/>
        </p:nvSpPr>
        <p:spPr>
          <a:xfrm>
            <a:off x="915480" y="4053240"/>
            <a:ext cx="702036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45000" rIns="72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44546A"/>
                </a:solidFill>
                <a:latin typeface="뫼비우스 Regular"/>
                <a:ea typeface="뫼비우스 Regular"/>
              </a:rPr>
              <a:t>Demonstration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110" name="CustomShape 18"/>
          <p:cNvSpPr/>
          <p:nvPr/>
        </p:nvSpPr>
        <p:spPr>
          <a:xfrm>
            <a:off x="316800" y="5508000"/>
            <a:ext cx="544680" cy="558000"/>
          </a:xfrm>
          <a:prstGeom prst="ellipse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364320" y="4814640"/>
            <a:ext cx="391320" cy="400680"/>
          </a:xfrm>
          <a:prstGeom prst="ellipse">
            <a:avLst/>
          </a:prstGeom>
          <a:solidFill>
            <a:srgbClr val="0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FFE600"/>
                </a:solidFill>
                <a:latin typeface="뫼비우스 Regular"/>
                <a:ea typeface="뫼비우스 Regular"/>
              </a:rPr>
              <a:t>IIII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12" name="CustomShape 20"/>
          <p:cNvSpPr/>
          <p:nvPr/>
        </p:nvSpPr>
        <p:spPr>
          <a:xfrm>
            <a:off x="915480" y="4725360"/>
            <a:ext cx="702036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45000" rIns="72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44546A"/>
                </a:solidFill>
                <a:latin typeface="뫼비우스 Regular"/>
                <a:ea typeface="뫼비우스 Regular"/>
              </a:rPr>
              <a:t>Summary </a:t>
            </a:r>
            <a:r>
              <a:rPr lang="en-US" sz="3200" b="1" strike="noStrike" spc="-1">
                <a:solidFill>
                  <a:srgbClr val="44546A"/>
                </a:solidFill>
                <a:latin typeface="맑은 고딕"/>
                <a:ea typeface="뫼비우스 Regular"/>
              </a:rPr>
              <a:t>&amp;</a:t>
            </a:r>
            <a:r>
              <a:rPr lang="en-US" sz="3200" b="1" strike="noStrike" spc="-1">
                <a:solidFill>
                  <a:srgbClr val="44546A"/>
                </a:solidFill>
                <a:latin typeface="뫼비우스 Regular"/>
                <a:ea typeface="뫼비우스 Regular"/>
              </a:rPr>
              <a:t> Future works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113" name="CustomShape 21"/>
          <p:cNvSpPr/>
          <p:nvPr/>
        </p:nvSpPr>
        <p:spPr>
          <a:xfrm>
            <a:off x="1130400" y="2498040"/>
            <a:ext cx="7020360" cy="161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45000" rIns="72000" bIns="45000" anchor="ctr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44546A"/>
                </a:solidFill>
                <a:latin typeface="뫼비우스 Regular"/>
                <a:ea typeface="뫼비우스 Regular"/>
              </a:rPr>
              <a:t>About HyTV</a:t>
            </a:r>
            <a:endParaRPr lang="en-US" sz="20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44546A"/>
                </a:solidFill>
                <a:latin typeface="뫼비우스 Regular"/>
                <a:ea typeface="뫼비우스 Regular"/>
              </a:rPr>
              <a:t>About HyTV</a:t>
            </a:r>
            <a:endParaRPr lang="en-US" sz="20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44546A"/>
                </a:solidFill>
                <a:latin typeface="뫼비우스 Regular"/>
                <a:ea typeface="뫼비우스 Regular"/>
              </a:rPr>
              <a:t>About HyTV</a:t>
            </a:r>
            <a:endParaRPr lang="en-US" sz="20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44546A"/>
                </a:solidFill>
                <a:latin typeface="뫼비우스 Regular"/>
                <a:ea typeface="뫼비우스 Regular"/>
              </a:rPr>
              <a:t>About HyTV</a:t>
            </a:r>
            <a:endParaRPr lang="en-US" sz="20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굴림"/>
            </a:endParaRPr>
          </a:p>
        </p:txBody>
      </p:sp>
      <p:sp>
        <p:nvSpPr>
          <p:cNvPr id="114" name="CustomShape 22"/>
          <p:cNvSpPr/>
          <p:nvPr/>
        </p:nvSpPr>
        <p:spPr>
          <a:xfrm>
            <a:off x="4425840" y="2027160"/>
            <a:ext cx="6897240" cy="1710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쪽번호 추가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1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432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4. Web reporting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434" name="Line 5"/>
          <p:cNvSpPr/>
          <p:nvPr/>
        </p:nvSpPr>
        <p:spPr>
          <a:xfrm>
            <a:off x="1820520" y="1008720"/>
            <a:ext cx="360" cy="5696640"/>
          </a:xfrm>
          <a:prstGeom prst="line">
            <a:avLst/>
          </a:prstGeom>
          <a:ln w="2844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35" name="CustomShape 6"/>
          <p:cNvSpPr/>
          <p:nvPr/>
        </p:nvSpPr>
        <p:spPr>
          <a:xfrm>
            <a:off x="2772000" y="5790240"/>
            <a:ext cx="3430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요일, 시간대별 검색량을 토픽 단위의 히스토그램으로 제시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2772000" y="1024200"/>
            <a:ext cx="3430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시간, 요일 별 검색 빈도 확인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-230040" y="1003320"/>
            <a:ext cx="22798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Trend</a:t>
            </a:r>
            <a:r>
              <a:t/>
            </a:r>
            <a:br/>
            <a:r>
              <a:rPr lang="en-US" sz="28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Chart</a:t>
            </a:r>
            <a:endParaRPr lang="en-US" sz="2800" b="0" strike="noStrike" spc="-1">
              <a:latin typeface="굴림"/>
            </a:endParaRPr>
          </a:p>
        </p:txBody>
      </p:sp>
      <p:pic>
        <p:nvPicPr>
          <p:cNvPr id="438" name="그림 6"/>
          <p:cNvPicPr/>
          <p:nvPr/>
        </p:nvPicPr>
        <p:blipFill>
          <a:blip r:embed="rId3"/>
          <a:srcRect l="9373" t="10715" r="9143" b="1211"/>
          <a:stretch/>
        </p:blipFill>
        <p:spPr>
          <a:xfrm>
            <a:off x="2872440" y="1967040"/>
            <a:ext cx="3363480" cy="2192040"/>
          </a:xfrm>
          <a:prstGeom prst="rect">
            <a:avLst/>
          </a:prstGeom>
          <a:ln>
            <a:noFill/>
          </a:ln>
        </p:spPr>
      </p:pic>
      <p:pic>
        <p:nvPicPr>
          <p:cNvPr id="439" name="그림 7"/>
          <p:cNvPicPr/>
          <p:nvPr/>
        </p:nvPicPr>
        <p:blipFill>
          <a:blip r:embed="rId4"/>
          <a:stretch/>
        </p:blipFill>
        <p:spPr>
          <a:xfrm>
            <a:off x="3220920" y="3857400"/>
            <a:ext cx="2532600" cy="1850400"/>
          </a:xfrm>
          <a:prstGeom prst="rect">
            <a:avLst/>
          </a:prstGeom>
          <a:ln>
            <a:noFill/>
          </a:ln>
        </p:spPr>
      </p:pic>
      <p:pic>
        <p:nvPicPr>
          <p:cNvPr id="440" name="그림 22"/>
          <p:cNvPicPr/>
          <p:nvPr/>
        </p:nvPicPr>
        <p:blipFill>
          <a:blip r:embed="rId5"/>
          <a:srcRect r="-2268" b="95328"/>
          <a:stretch/>
        </p:blipFill>
        <p:spPr>
          <a:xfrm>
            <a:off x="2475000" y="1768320"/>
            <a:ext cx="4115520" cy="159840"/>
          </a:xfrm>
          <a:prstGeom prst="rect">
            <a:avLst/>
          </a:prstGeom>
          <a:ln>
            <a:noFill/>
          </a:ln>
        </p:spPr>
      </p:pic>
      <p:sp>
        <p:nvSpPr>
          <p:cNvPr id="441" name="CustomShape 9"/>
          <p:cNvSpPr/>
          <p:nvPr/>
        </p:nvSpPr>
        <p:spPr>
          <a:xfrm>
            <a:off x="5441760" y="34203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한 장에 하나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42" name="CustomShape 10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헌준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5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446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2. Categorize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448" name="CustomShape 5"/>
          <p:cNvSpPr/>
          <p:nvPr/>
        </p:nvSpPr>
        <p:spPr>
          <a:xfrm>
            <a:off x="0" y="8881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Topic 5: 구성원에 대한 평가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449" name="그림 11"/>
          <p:cNvPicPr/>
          <p:nvPr/>
        </p:nvPicPr>
        <p:blipFill>
          <a:blip r:embed="rId3"/>
          <a:stretch/>
        </p:blipFill>
        <p:spPr>
          <a:xfrm>
            <a:off x="6792120" y="1458000"/>
            <a:ext cx="5399640" cy="5399640"/>
          </a:xfrm>
          <a:prstGeom prst="rect">
            <a:avLst/>
          </a:prstGeom>
          <a:ln>
            <a:noFill/>
          </a:ln>
        </p:spPr>
      </p:pic>
      <p:sp>
        <p:nvSpPr>
          <p:cNvPr id="450" name="CustomShape 6"/>
          <p:cNvSpPr/>
          <p:nvPr/>
        </p:nvSpPr>
        <p:spPr>
          <a:xfrm>
            <a:off x="362520" y="2560320"/>
            <a:ext cx="5379120" cy="130644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김반장님 및 기사님들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감사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합니다통근버스 주차장 이동 후 사내순환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셔틀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편리하게 이용하고 있습니다항상 친절하게 운행하시는 모습에 늘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감사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하는 마음은 있었으나 표현하지 못하고 있었습니다.이 자리를 빌어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감사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의 마음 전합니다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51" name="CustomShape 7"/>
          <p:cNvSpPr/>
          <p:nvPr/>
        </p:nvSpPr>
        <p:spPr>
          <a:xfrm>
            <a:off x="362520" y="3805200"/>
            <a:ext cx="5379120" cy="33372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52" name="CustomShape 8"/>
          <p:cNvSpPr/>
          <p:nvPr/>
        </p:nvSpPr>
        <p:spPr>
          <a:xfrm>
            <a:off x="362520" y="3805200"/>
            <a:ext cx="5379120" cy="822960"/>
          </a:xfrm>
          <a:prstGeom prst="rect">
            <a:avLst/>
          </a:prstGeom>
          <a:blipFill rotWithShape="0">
            <a:blip r:embed="rId4"/>
            <a:stretch>
              <a:fillRect b="-707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362520" y="4812840"/>
            <a:ext cx="5379120" cy="1063080"/>
          </a:xfrm>
          <a:prstGeom prst="rect">
            <a:avLst/>
          </a:prstGeom>
          <a:ln w="3816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청주 1캠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보안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요원 여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사원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관련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하여 말씀드립니다.정문으로 출근 시 왼쪽에 앉아 계시는 여사원</a:t>
            </a:r>
            <a:r>
              <a:rPr lang="en-US" sz="1600" b="0" strike="noStrike" spc="-1">
                <a:solidFill>
                  <a:srgbClr val="FF0000"/>
                </a:solidFill>
                <a:latin typeface="뫼비우스 Regular"/>
                <a:ea typeface="뫼비우스 Regular"/>
              </a:rPr>
              <a:t>분</a:t>
            </a: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, (타각기쪽에 더 가깝게 앉으신분.)굉장히 불친절한데, 컨셉인가요????버스에서</a:t>
            </a:r>
            <a:r>
              <a:rPr lang="en-US" sz="1600" b="0" strike="noStrike" spc="-1">
                <a:solidFill>
                  <a:srgbClr val="000000"/>
                </a:solidFill>
                <a:latin typeface="맑은 고딕"/>
                <a:ea typeface="뫼비우스 Regular"/>
              </a:rPr>
              <a:t> 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362520" y="4812840"/>
            <a:ext cx="5379120" cy="830520"/>
          </a:xfrm>
          <a:prstGeom prst="rect">
            <a:avLst/>
          </a:prstGeom>
          <a:blipFill rotWithShape="0">
            <a:blip r:embed="rId5"/>
            <a:stretch>
              <a:fillRect l="-224" t="-699" r="-224" b="-6332"/>
            </a:stretch>
          </a:blip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55" name="CustomShape 11"/>
          <p:cNvSpPr/>
          <p:nvPr/>
        </p:nvSpPr>
        <p:spPr>
          <a:xfrm>
            <a:off x="619956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2"/>
          <p:cNvSpPr/>
          <p:nvPr/>
        </p:nvSpPr>
        <p:spPr>
          <a:xfrm>
            <a:off x="6446880" y="380520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13"/>
          <p:cNvSpPr/>
          <p:nvPr/>
        </p:nvSpPr>
        <p:spPr>
          <a:xfrm>
            <a:off x="4841280" y="49629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subtitle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0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461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4. Web reporting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463" name="Line 5"/>
          <p:cNvSpPr/>
          <p:nvPr/>
        </p:nvSpPr>
        <p:spPr>
          <a:xfrm>
            <a:off x="1820520" y="1008720"/>
            <a:ext cx="360" cy="5696640"/>
          </a:xfrm>
          <a:prstGeom prst="line">
            <a:avLst/>
          </a:prstGeom>
          <a:ln w="2844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64" name="CustomShape 6"/>
          <p:cNvSpPr/>
          <p:nvPr/>
        </p:nvSpPr>
        <p:spPr>
          <a:xfrm>
            <a:off x="2772000" y="5567760"/>
            <a:ext cx="3430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토픽 별 발생 빈도가 높은 5개의 키워드를 확인</a:t>
            </a:r>
            <a:endParaRPr lang="en-US" sz="1600" b="0" strike="noStrike" spc="-1">
              <a:latin typeface="굴림"/>
            </a:endParaRPr>
          </a:p>
        </p:txBody>
      </p:sp>
      <p:pic>
        <p:nvPicPr>
          <p:cNvPr id="465" name="그림 5"/>
          <p:cNvPicPr/>
          <p:nvPr/>
        </p:nvPicPr>
        <p:blipFill>
          <a:blip r:embed="rId3"/>
          <a:srcRect r="206" b="94272"/>
          <a:stretch/>
        </p:blipFill>
        <p:spPr>
          <a:xfrm>
            <a:off x="2475000" y="1768320"/>
            <a:ext cx="4015800" cy="196200"/>
          </a:xfrm>
          <a:prstGeom prst="rect">
            <a:avLst/>
          </a:prstGeom>
          <a:ln>
            <a:noFill/>
          </a:ln>
        </p:spPr>
      </p:pic>
      <p:sp>
        <p:nvSpPr>
          <p:cNvPr id="466" name="CustomShape 7"/>
          <p:cNvSpPr/>
          <p:nvPr/>
        </p:nvSpPr>
        <p:spPr>
          <a:xfrm>
            <a:off x="2772000" y="1024200"/>
            <a:ext cx="3430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토픽 별 키워드 Top 5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67" name="CustomShape 8"/>
          <p:cNvSpPr/>
          <p:nvPr/>
        </p:nvSpPr>
        <p:spPr>
          <a:xfrm>
            <a:off x="-230040" y="1003320"/>
            <a:ext cx="22798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Top</a:t>
            </a:r>
            <a:r>
              <a:t/>
            </a:r>
            <a:br/>
            <a:r>
              <a:rPr lang="en-US" sz="28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Keywords</a:t>
            </a:r>
            <a:endParaRPr lang="en-US" sz="2800" b="0" strike="noStrike" spc="-1">
              <a:latin typeface="굴림"/>
            </a:endParaRPr>
          </a:p>
        </p:txBody>
      </p:sp>
      <p:sp>
        <p:nvSpPr>
          <p:cNvPr id="468" name="CustomShape 9"/>
          <p:cNvSpPr/>
          <p:nvPr/>
        </p:nvSpPr>
        <p:spPr>
          <a:xfrm>
            <a:off x="7852680" y="5567760"/>
            <a:ext cx="32619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차트의 시점을 클릭하는 경우, 그 시점에서의 Topic별 상위 키워드를 확인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469" name="CustomShape 10"/>
          <p:cNvSpPr/>
          <p:nvPr/>
        </p:nvSpPr>
        <p:spPr>
          <a:xfrm>
            <a:off x="7768080" y="1024200"/>
            <a:ext cx="3430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워드클라우드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470" name="그림 21"/>
          <p:cNvPicPr/>
          <p:nvPr/>
        </p:nvPicPr>
        <p:blipFill>
          <a:blip r:embed="rId4"/>
          <a:stretch/>
        </p:blipFill>
        <p:spPr>
          <a:xfrm>
            <a:off x="2681640" y="2430720"/>
            <a:ext cx="3602520" cy="2670840"/>
          </a:xfrm>
          <a:prstGeom prst="rect">
            <a:avLst/>
          </a:prstGeom>
          <a:ln>
            <a:noFill/>
          </a:ln>
        </p:spPr>
      </p:pic>
      <p:pic>
        <p:nvPicPr>
          <p:cNvPr id="471" name="Picture 2"/>
          <p:cNvPicPr/>
          <p:nvPr/>
        </p:nvPicPr>
        <p:blipFill>
          <a:blip r:embed="rId5"/>
          <a:stretch/>
        </p:blipFill>
        <p:spPr>
          <a:xfrm>
            <a:off x="5358960" y="2588040"/>
            <a:ext cx="925560" cy="925560"/>
          </a:xfrm>
          <a:prstGeom prst="rect">
            <a:avLst/>
          </a:prstGeom>
          <a:ln>
            <a:noFill/>
          </a:ln>
        </p:spPr>
      </p:pic>
      <p:pic>
        <p:nvPicPr>
          <p:cNvPr id="472" name="그림 23"/>
          <p:cNvPicPr/>
          <p:nvPr/>
        </p:nvPicPr>
        <p:blipFill>
          <a:blip r:embed="rId6"/>
          <a:stretch/>
        </p:blipFill>
        <p:spPr>
          <a:xfrm>
            <a:off x="7605360" y="1768320"/>
            <a:ext cx="3756240" cy="3666960"/>
          </a:xfrm>
          <a:prstGeom prst="rect">
            <a:avLst/>
          </a:prstGeom>
          <a:ln>
            <a:noFill/>
          </a:ln>
        </p:spPr>
      </p:pic>
      <p:sp>
        <p:nvSpPr>
          <p:cNvPr id="473" name="CustomShape 11"/>
          <p:cNvSpPr/>
          <p:nvPr/>
        </p:nvSpPr>
        <p:spPr>
          <a:xfrm>
            <a:off x="5441760" y="34203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한 장에 하나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74" name="CustomShape 12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헌준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7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4. Web reporting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480" name="Line 5"/>
          <p:cNvSpPr/>
          <p:nvPr/>
        </p:nvSpPr>
        <p:spPr>
          <a:xfrm>
            <a:off x="1820520" y="1008720"/>
            <a:ext cx="360" cy="5696640"/>
          </a:xfrm>
          <a:prstGeom prst="line">
            <a:avLst/>
          </a:prstGeom>
          <a:ln w="2844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1" name="CustomShape 6"/>
          <p:cNvSpPr/>
          <p:nvPr/>
        </p:nvSpPr>
        <p:spPr>
          <a:xfrm>
            <a:off x="2772000" y="5567760"/>
            <a:ext cx="3430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Topic에 대한 사람들의 인식, 감정을 분석하여 도넛 차트로 제시</a:t>
            </a:r>
            <a:endParaRPr lang="en-US" sz="1600" b="0" strike="noStrike" spc="-1">
              <a:latin typeface="굴림"/>
            </a:endParaRPr>
          </a:p>
        </p:txBody>
      </p:sp>
      <p:pic>
        <p:nvPicPr>
          <p:cNvPr id="482" name="그림 5"/>
          <p:cNvPicPr/>
          <p:nvPr/>
        </p:nvPicPr>
        <p:blipFill>
          <a:blip r:embed="rId3"/>
          <a:srcRect r="206" b="94272"/>
          <a:stretch/>
        </p:blipFill>
        <p:spPr>
          <a:xfrm>
            <a:off x="2475000" y="1768320"/>
            <a:ext cx="4015800" cy="196200"/>
          </a:xfrm>
          <a:prstGeom prst="rect">
            <a:avLst/>
          </a:prstGeom>
          <a:ln>
            <a:noFill/>
          </a:ln>
        </p:spPr>
      </p:pic>
      <p:sp>
        <p:nvSpPr>
          <p:cNvPr id="483" name="CustomShape 7"/>
          <p:cNvSpPr/>
          <p:nvPr/>
        </p:nvSpPr>
        <p:spPr>
          <a:xfrm>
            <a:off x="2772000" y="1024200"/>
            <a:ext cx="3430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토픽 별 감성 분석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84" name="CustomShape 8"/>
          <p:cNvSpPr/>
          <p:nvPr/>
        </p:nvSpPr>
        <p:spPr>
          <a:xfrm>
            <a:off x="-230040" y="1003320"/>
            <a:ext cx="22798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Sentiment</a:t>
            </a:r>
            <a:r>
              <a:t/>
            </a:r>
            <a:br/>
            <a:r>
              <a:rPr lang="en-US" sz="28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Analysis</a:t>
            </a:r>
            <a:endParaRPr lang="en-US" sz="2800" b="0" strike="noStrike" spc="-1">
              <a:latin typeface="굴림"/>
            </a:endParaRPr>
          </a:p>
        </p:txBody>
      </p:sp>
      <p:pic>
        <p:nvPicPr>
          <p:cNvPr id="485" name="그림 7"/>
          <p:cNvPicPr/>
          <p:nvPr/>
        </p:nvPicPr>
        <p:blipFill>
          <a:blip r:embed="rId4"/>
          <a:srcRect t="9224" r="7820"/>
          <a:stretch/>
        </p:blipFill>
        <p:spPr>
          <a:xfrm>
            <a:off x="2475000" y="2157840"/>
            <a:ext cx="3794040" cy="2582280"/>
          </a:xfrm>
          <a:prstGeom prst="rect">
            <a:avLst/>
          </a:prstGeom>
          <a:ln>
            <a:noFill/>
          </a:ln>
        </p:spPr>
      </p:pic>
      <p:sp>
        <p:nvSpPr>
          <p:cNvPr id="486" name="CustomShape 9"/>
          <p:cNvSpPr/>
          <p:nvPr/>
        </p:nvSpPr>
        <p:spPr>
          <a:xfrm>
            <a:off x="5441760" y="34203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한 장에 하나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87" name="CustomShape 10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헌준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0" y="2598840"/>
            <a:ext cx="12191760" cy="1660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9" name="그림 21"/>
          <p:cNvPicPr/>
          <p:nvPr/>
        </p:nvPicPr>
        <p:blipFill>
          <a:blip r:embed="rId2"/>
          <a:stretch/>
        </p:blipFill>
        <p:spPr>
          <a:xfrm>
            <a:off x="11178000" y="18720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1966320" y="2705760"/>
            <a:ext cx="8259120" cy="277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8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Demonstration</a:t>
            </a:r>
            <a:endParaRPr lang="en-US" sz="8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5760" y="175320"/>
            <a:ext cx="12186000" cy="6427440"/>
          </a:xfrm>
          <a:prstGeom prst="rect">
            <a:avLst/>
          </a:prstGeom>
          <a:ln>
            <a:noFill/>
          </a:ln>
        </p:spPr>
      </p:pic>
      <p:sp>
        <p:nvSpPr>
          <p:cNvPr id="492" name="CustomShape 1"/>
          <p:cNvSpPr/>
          <p:nvPr/>
        </p:nvSpPr>
        <p:spPr>
          <a:xfrm>
            <a:off x="5441760" y="3420360"/>
            <a:ext cx="1845720" cy="12675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동영상 끝부분 자르기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수연 헌준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restart="whenNotActive" fill="hold" nodeType="interactive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6" name="그림 21"/>
          <p:cNvPicPr/>
          <p:nvPr/>
        </p:nvPicPr>
        <p:blipFill>
          <a:blip r:embed="rId2"/>
          <a:stretch/>
        </p:blipFill>
        <p:spPr>
          <a:xfrm>
            <a:off x="11178000" y="18720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497" name="CustomShape 3"/>
          <p:cNvSpPr/>
          <p:nvPr/>
        </p:nvSpPr>
        <p:spPr>
          <a:xfrm>
            <a:off x="1744200" y="1351440"/>
            <a:ext cx="8703000" cy="27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8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Summary &amp;</a:t>
            </a:r>
            <a:r>
              <a:t/>
            </a:r>
            <a:br/>
            <a:r>
              <a:rPr lang="en-US" sz="88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Future works</a:t>
            </a:r>
            <a:endParaRPr lang="en-US" sz="8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0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501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Summary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503" name="CustomShape 5"/>
          <p:cNvSpPr/>
          <p:nvPr/>
        </p:nvSpPr>
        <p:spPr>
          <a:xfrm>
            <a:off x="819360" y="1330200"/>
            <a:ext cx="883476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프로젝트의 목적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프로젝트의 진행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프로젝트의 의의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뫼비우스 Bold"/>
                <a:ea typeface="뫼비우스 Bold"/>
              </a:rPr>
              <a:t>Future Works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굴림"/>
            </a:endParaRPr>
          </a:p>
        </p:txBody>
      </p:sp>
      <p:sp>
        <p:nvSpPr>
          <p:cNvPr id="504" name="CustomShape 6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헌준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7" name="그림 21"/>
          <p:cNvPicPr/>
          <p:nvPr/>
        </p:nvPicPr>
        <p:blipFill>
          <a:blip r:embed="rId2"/>
          <a:stretch/>
        </p:blipFill>
        <p:spPr>
          <a:xfrm>
            <a:off x="11178000" y="18720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508" name="CustomShape 3"/>
          <p:cNvSpPr/>
          <p:nvPr/>
        </p:nvSpPr>
        <p:spPr>
          <a:xfrm>
            <a:off x="2854080" y="2705760"/>
            <a:ext cx="64832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8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Thank you</a:t>
            </a:r>
            <a:endParaRPr lang="en-US" sz="8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1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512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513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부록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514" name="CustomShape 5"/>
          <p:cNvSpPr/>
          <p:nvPr/>
        </p:nvSpPr>
        <p:spPr>
          <a:xfrm>
            <a:off x="0" y="8881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Latent Dirichlet Allocation (LDA)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515" name="Picture 4"/>
          <p:cNvPicPr/>
          <p:nvPr/>
        </p:nvPicPr>
        <p:blipFill>
          <a:blip r:embed="rId3"/>
          <a:stretch/>
        </p:blipFill>
        <p:spPr>
          <a:xfrm>
            <a:off x="3246120" y="3095640"/>
            <a:ext cx="5699880" cy="2769120"/>
          </a:xfrm>
          <a:prstGeom prst="rect">
            <a:avLst/>
          </a:prstGeom>
          <a:ln>
            <a:noFill/>
          </a:ln>
        </p:spPr>
      </p:pic>
      <p:sp>
        <p:nvSpPr>
          <p:cNvPr id="516" name="CustomShape 6"/>
          <p:cNvSpPr/>
          <p:nvPr/>
        </p:nvSpPr>
        <p:spPr>
          <a:xfrm>
            <a:off x="0" y="1472760"/>
            <a:ext cx="12191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주어진 문서에 대하여 각 문서가 가질 수 있는 토픽(주제)들에 대한 확률모형</a:t>
            </a:r>
            <a:endParaRPr lang="en-US" sz="2000" b="0" strike="noStrike" spc="-1">
              <a:latin typeface="굴림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문서별 토픽의 분포, 토픽별 단어의 분포를 추정하여 각 문서에서 우세한 토픽을 확인할 수 있음</a:t>
            </a:r>
            <a:endParaRPr lang="en-US" sz="20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2598840"/>
            <a:ext cx="12191760" cy="1660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그림 21"/>
          <p:cNvPicPr/>
          <p:nvPr/>
        </p:nvPicPr>
        <p:blipFill>
          <a:blip r:embed="rId2"/>
          <a:stretch/>
        </p:blipFill>
        <p:spPr>
          <a:xfrm>
            <a:off x="11178000" y="18720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2541240" y="2705760"/>
            <a:ext cx="710928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8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Motivation</a:t>
            </a:r>
            <a:endParaRPr lang="en-US" sz="8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9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520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521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부록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522" name="Picture 2"/>
          <p:cNvPicPr/>
          <p:nvPr/>
        </p:nvPicPr>
        <p:blipFill>
          <a:blip r:embed="rId3"/>
          <a:stretch/>
        </p:blipFill>
        <p:spPr>
          <a:xfrm>
            <a:off x="218880" y="2423880"/>
            <a:ext cx="7341120" cy="2688120"/>
          </a:xfrm>
          <a:prstGeom prst="rect">
            <a:avLst/>
          </a:prstGeom>
          <a:ln>
            <a:noFill/>
          </a:ln>
        </p:spPr>
      </p:pic>
      <p:sp>
        <p:nvSpPr>
          <p:cNvPr id="523" name="CustomShape 5"/>
          <p:cNvSpPr/>
          <p:nvPr/>
        </p:nvSpPr>
        <p:spPr>
          <a:xfrm>
            <a:off x="0" y="8881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Latent Dirichlet Allocation (LDA)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524" name="CustomShape 6"/>
          <p:cNvSpPr/>
          <p:nvPr/>
        </p:nvSpPr>
        <p:spPr>
          <a:xfrm>
            <a:off x="0" y="1472760"/>
            <a:ext cx="12191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LDA가 가정하는 문서 생성 과정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525" name="CustomShape 7"/>
          <p:cNvSpPr/>
          <p:nvPr/>
        </p:nvSpPr>
        <p:spPr>
          <a:xfrm>
            <a:off x="8007480" y="2584080"/>
            <a:ext cx="4184640" cy="1951920"/>
          </a:xfrm>
          <a:prstGeom prst="rect">
            <a:avLst/>
          </a:prstGeom>
          <a:blipFill rotWithShape="0">
            <a:blip r:embed="rId4"/>
            <a:stretch>
              <a:fillRect l="-1306" t="-1545" b="-4359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맑은 고딕"/>
              </a:rPr>
              <a:t> 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8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529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530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부록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531" name="CustomShape 5"/>
          <p:cNvSpPr/>
          <p:nvPr/>
        </p:nvSpPr>
        <p:spPr>
          <a:xfrm>
            <a:off x="0" y="888120"/>
            <a:ext cx="12191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Sentiment Analysis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532" name="CustomShape 6"/>
          <p:cNvSpPr/>
          <p:nvPr/>
        </p:nvSpPr>
        <p:spPr>
          <a:xfrm>
            <a:off x="0" y="1472760"/>
            <a:ext cx="12191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감성사전으로</a:t>
            </a:r>
            <a:r>
              <a:rPr lang="en-US" sz="20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감성점수를</a:t>
            </a:r>
            <a:r>
              <a:rPr lang="en-US" sz="20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산출하는</a:t>
            </a:r>
            <a:r>
              <a:rPr lang="en-US" sz="20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뫼비우스 Regular"/>
                <a:ea typeface="뫼비우스 Regular"/>
              </a:rPr>
              <a:t>방법</a:t>
            </a:r>
            <a:r>
              <a:rPr lang="en-US" sz="20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</a:t>
            </a:r>
            <a:endParaRPr lang="en-US" sz="2000" b="1" strike="noStrike" spc="-1" dirty="0">
              <a:latin typeface="굴림"/>
            </a:endParaRPr>
          </a:p>
        </p:txBody>
      </p:sp>
      <p:sp>
        <p:nvSpPr>
          <p:cNvPr id="533" name="CustomShape 7"/>
          <p:cNvSpPr/>
          <p:nvPr/>
        </p:nvSpPr>
        <p:spPr>
          <a:xfrm>
            <a:off x="-936000" y="183600"/>
            <a:ext cx="875880" cy="6084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다혜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534" name="CustomShape 8"/>
          <p:cNvSpPr/>
          <p:nvPr/>
        </p:nvSpPr>
        <p:spPr>
          <a:xfrm>
            <a:off x="0" y="1940760"/>
            <a:ext cx="12191760" cy="54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      - 서울대 컴퓨터 언어학과에서 만든 KOSAC 기반의 Korean Sentiment Lexicon 감성사전을 이용</a:t>
            </a:r>
            <a:endParaRPr lang="en-US" sz="15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          (http://word.snu.ac.kr/kosac/)</a:t>
            </a:r>
            <a:endParaRPr lang="en-US" sz="1500" b="0" strike="noStrike" spc="-1">
              <a:latin typeface="굴림"/>
            </a:endParaRPr>
          </a:p>
        </p:txBody>
      </p:sp>
      <p:grpSp>
        <p:nvGrpSpPr>
          <p:cNvPr id="535" name="Group 9"/>
          <p:cNvGrpSpPr/>
          <p:nvPr/>
        </p:nvGrpSpPr>
        <p:grpSpPr>
          <a:xfrm>
            <a:off x="4743360" y="4140000"/>
            <a:ext cx="4184640" cy="1005120"/>
            <a:chOff x="4743360" y="4140000"/>
            <a:chExt cx="4184640" cy="1005120"/>
          </a:xfrm>
        </p:grpSpPr>
        <p:sp>
          <p:nvSpPr>
            <p:cNvPr id="536" name="CustomShape 10"/>
            <p:cNvSpPr/>
            <p:nvPr/>
          </p:nvSpPr>
          <p:spPr>
            <a:xfrm>
              <a:off x="4743360" y="4140000"/>
              <a:ext cx="4184640" cy="1005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  :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긍정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판단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단어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개수</a:t>
              </a:r>
              <a:endParaRPr lang="en-US" sz="2000" b="0" strike="noStrike" spc="-1" dirty="0">
                <a:latin typeface="굴림"/>
              </a:endParaRPr>
            </a:p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  :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부정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판단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단어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개수</a:t>
              </a:r>
              <a:endParaRPr lang="en-US" sz="2000" b="0" strike="noStrike" spc="-1" dirty="0">
                <a:latin typeface="굴림"/>
              </a:endParaRPr>
            </a:p>
            <a:p>
              <a:pPr marL="343080" indent="-3427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  :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전체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단어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</a:t>
              </a:r>
              <a:r>
                <a:rPr lang="en-US" sz="2000" b="0" strike="noStrike" spc="-1" dirty="0" err="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개수</a:t>
              </a:r>
              <a:endParaRPr lang="en-US" sz="2000" b="0" strike="noStrike" spc="-1" dirty="0">
                <a:latin typeface="굴림"/>
              </a:endParaRPr>
            </a:p>
          </p:txBody>
        </p:sp>
        <p:pic>
          <p:nvPicPr>
            <p:cNvPr id="537" name="Picture 536"/>
            <p:cNvPicPr/>
            <p:nvPr/>
          </p:nvPicPr>
          <p:blipFill>
            <a:blip r:embed="rId3"/>
            <a:stretch/>
          </p:blipFill>
          <p:spPr>
            <a:xfrm>
              <a:off x="5112000" y="4212000"/>
              <a:ext cx="266400" cy="294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8" name="Picture 537"/>
            <p:cNvPicPr/>
            <p:nvPr/>
          </p:nvPicPr>
          <p:blipFill>
            <a:blip r:embed="rId4"/>
            <a:stretch/>
          </p:blipFill>
          <p:spPr>
            <a:xfrm>
              <a:off x="5131080" y="4542840"/>
              <a:ext cx="247320" cy="228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9" name="Picture 538"/>
            <p:cNvPicPr/>
            <p:nvPr/>
          </p:nvPicPr>
          <p:blipFill>
            <a:blip r:embed="rId5"/>
            <a:stretch/>
          </p:blipFill>
          <p:spPr>
            <a:xfrm>
              <a:off x="5131440" y="4814280"/>
              <a:ext cx="304560" cy="294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40" name="Group 11"/>
          <p:cNvGrpSpPr/>
          <p:nvPr/>
        </p:nvGrpSpPr>
        <p:grpSpPr>
          <a:xfrm>
            <a:off x="612000" y="3024000"/>
            <a:ext cx="3742560" cy="3456000"/>
            <a:chOff x="612000" y="3024000"/>
            <a:chExt cx="3742560" cy="3456000"/>
          </a:xfrm>
        </p:grpSpPr>
        <p:pic>
          <p:nvPicPr>
            <p:cNvPr id="541" name="Picture 540"/>
            <p:cNvPicPr/>
            <p:nvPr/>
          </p:nvPicPr>
          <p:blipFill>
            <a:blip r:embed="rId6"/>
            <a:stretch/>
          </p:blipFill>
          <p:spPr>
            <a:xfrm>
              <a:off x="930240" y="3024000"/>
              <a:ext cx="3117600" cy="2067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2" name="Picture 541"/>
            <p:cNvPicPr/>
            <p:nvPr/>
          </p:nvPicPr>
          <p:blipFill>
            <a:blip r:embed="rId7"/>
            <a:stretch/>
          </p:blipFill>
          <p:spPr>
            <a:xfrm>
              <a:off x="612000" y="5071680"/>
              <a:ext cx="3742560" cy="1408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43" name="CustomShape 12"/>
          <p:cNvSpPr/>
          <p:nvPr/>
        </p:nvSpPr>
        <p:spPr>
          <a:xfrm>
            <a:off x="360" y="2561400"/>
            <a:ext cx="121917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00"/>
                </a:solidFill>
                <a:latin typeface="뫼비우스 Regular"/>
                <a:ea typeface="뫼비우스 Regular"/>
              </a:rPr>
              <a:t>       - Sentiment Indicators </a:t>
            </a:r>
            <a:endParaRPr lang="en-US" sz="1500" b="1" strike="noStrike" spc="-1" dirty="0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그림 8"/>
          <p:cNvPicPr/>
          <p:nvPr/>
        </p:nvPicPr>
        <p:blipFill>
          <a:blip r:embed="rId3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Motivation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123" name="그림 13"/>
          <p:cNvPicPr/>
          <p:nvPr/>
        </p:nvPicPr>
        <p:blipFill>
          <a:blip r:embed="rId4"/>
          <a:stretch/>
        </p:blipFill>
        <p:spPr>
          <a:xfrm>
            <a:off x="93960" y="1785960"/>
            <a:ext cx="5104080" cy="3636360"/>
          </a:xfrm>
          <a:prstGeom prst="rect">
            <a:avLst/>
          </a:prstGeom>
          <a:ln>
            <a:noFill/>
          </a:ln>
        </p:spPr>
      </p:pic>
      <p:pic>
        <p:nvPicPr>
          <p:cNvPr id="124" name="그림 20"/>
          <p:cNvPicPr/>
          <p:nvPr/>
        </p:nvPicPr>
        <p:blipFill>
          <a:blip r:embed="rId5"/>
          <a:stretch/>
        </p:blipFill>
        <p:spPr>
          <a:xfrm rot="10800000">
            <a:off x="5209560" y="2275200"/>
            <a:ext cx="720000" cy="635040"/>
          </a:xfrm>
          <a:prstGeom prst="rect">
            <a:avLst/>
          </a:prstGeom>
          <a:ln>
            <a:noFill/>
          </a:ln>
        </p:spPr>
      </p:pic>
      <p:pic>
        <p:nvPicPr>
          <p:cNvPr id="125" name="그림 21"/>
          <p:cNvPicPr/>
          <p:nvPr/>
        </p:nvPicPr>
        <p:blipFill>
          <a:blip r:embed="rId6"/>
          <a:stretch/>
        </p:blipFill>
        <p:spPr>
          <a:xfrm>
            <a:off x="5968440" y="1371960"/>
            <a:ext cx="6019920" cy="1835280"/>
          </a:xfrm>
          <a:prstGeom prst="rect">
            <a:avLst/>
          </a:prstGeom>
          <a:ln>
            <a:noFill/>
          </a:ln>
        </p:spPr>
      </p:pic>
      <p:pic>
        <p:nvPicPr>
          <p:cNvPr id="126" name="그림 22"/>
          <p:cNvPicPr/>
          <p:nvPr/>
        </p:nvPicPr>
        <p:blipFill>
          <a:blip r:embed="rId5"/>
          <a:stretch/>
        </p:blipFill>
        <p:spPr>
          <a:xfrm>
            <a:off x="5209200" y="4401360"/>
            <a:ext cx="720000" cy="635040"/>
          </a:xfrm>
          <a:prstGeom prst="rect">
            <a:avLst/>
          </a:prstGeom>
          <a:ln>
            <a:noFill/>
          </a:ln>
        </p:spPr>
      </p:pic>
      <p:pic>
        <p:nvPicPr>
          <p:cNvPr id="127" name="그림 24"/>
          <p:cNvPicPr/>
          <p:nvPr/>
        </p:nvPicPr>
        <p:blipFill>
          <a:blip r:embed="rId7"/>
          <a:stretch/>
        </p:blipFill>
        <p:spPr>
          <a:xfrm>
            <a:off x="5988960" y="4028760"/>
            <a:ext cx="5970960" cy="1753920"/>
          </a:xfrm>
          <a:prstGeom prst="rect">
            <a:avLst/>
          </a:prstGeom>
          <a:ln>
            <a:noFill/>
          </a:ln>
        </p:spPr>
      </p:pic>
      <p:sp>
        <p:nvSpPr>
          <p:cNvPr id="128" name="CustomShape 5"/>
          <p:cNvSpPr/>
          <p:nvPr/>
        </p:nvSpPr>
        <p:spPr>
          <a:xfrm>
            <a:off x="5198400" y="4028760"/>
            <a:ext cx="3892320" cy="1710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하이스텍 홈페이지인지 알 수 있도록 수여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6888600" y="1051560"/>
            <a:ext cx="3892320" cy="1710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내용이 잘 안보임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수정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30" name="CustomShape 7"/>
          <p:cNvSpPr/>
          <p:nvPr/>
        </p:nvSpPr>
        <p:spPr>
          <a:xfrm>
            <a:off x="2647080" y="4981320"/>
            <a:ext cx="6897240" cy="1710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문제점 1, 2 쓰기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31" name="CustomShape 8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수연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그림 36"/>
          <p:cNvPicPr/>
          <p:nvPr/>
        </p:nvPicPr>
        <p:blipFill>
          <a:blip r:embed="rId3"/>
          <a:stretch/>
        </p:blipFill>
        <p:spPr>
          <a:xfrm>
            <a:off x="1013040" y="1343160"/>
            <a:ext cx="4978080" cy="4476240"/>
          </a:xfrm>
          <a:prstGeom prst="rect">
            <a:avLst/>
          </a:prstGeom>
          <a:ln>
            <a:noFill/>
          </a:ln>
        </p:spPr>
      </p:pic>
      <p:pic>
        <p:nvPicPr>
          <p:cNvPr id="133" name="그림 37"/>
          <p:cNvPicPr/>
          <p:nvPr/>
        </p:nvPicPr>
        <p:blipFill>
          <a:blip r:embed="rId4"/>
          <a:stretch/>
        </p:blipFill>
        <p:spPr>
          <a:xfrm>
            <a:off x="6105600" y="1343160"/>
            <a:ext cx="4967280" cy="447624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그림 8"/>
          <p:cNvPicPr/>
          <p:nvPr/>
        </p:nvPicPr>
        <p:blipFill>
          <a:blip r:embed="rId5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Google Trend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0" y="2552040"/>
            <a:ext cx="12191760" cy="175356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2541240" y="3044160"/>
            <a:ext cx="71092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Hynix Trend Viewer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1" name="CustomShape 7"/>
          <p:cNvSpPr/>
          <p:nvPr/>
        </p:nvSpPr>
        <p:spPr>
          <a:xfrm>
            <a:off x="2647080" y="3044160"/>
            <a:ext cx="6897240" cy="1710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설명 필요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42" name="CustomShape 8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수연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2598840"/>
            <a:ext cx="12191760" cy="1660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4" name="그림 21"/>
          <p:cNvPicPr/>
          <p:nvPr/>
        </p:nvPicPr>
        <p:blipFill>
          <a:blip r:embed="rId2"/>
          <a:stretch/>
        </p:blipFill>
        <p:spPr>
          <a:xfrm>
            <a:off x="11178000" y="18720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2541240" y="2705760"/>
            <a:ext cx="710928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8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About HyTV</a:t>
            </a:r>
            <a:endParaRPr lang="en-US" sz="8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8" name="그림 8"/>
          <p:cNvPicPr/>
          <p:nvPr/>
        </p:nvPicPr>
        <p:blipFill>
          <a:blip r:embed="rId3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Framework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468720" y="1931400"/>
            <a:ext cx="8795520" cy="3679920"/>
          </a:xfrm>
          <a:prstGeom prst="rect">
            <a:avLst/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"/>
          <p:cNvSpPr/>
          <p:nvPr/>
        </p:nvSpPr>
        <p:spPr>
          <a:xfrm>
            <a:off x="4156920" y="1915920"/>
            <a:ext cx="14191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HyTV</a:t>
            </a:r>
            <a:endParaRPr lang="en-US" sz="2800" b="0" strike="noStrike" spc="-1">
              <a:latin typeface="굴림"/>
            </a:endParaRPr>
          </a:p>
        </p:txBody>
      </p:sp>
      <p:grpSp>
        <p:nvGrpSpPr>
          <p:cNvPr id="153" name="Group 7"/>
          <p:cNvGrpSpPr/>
          <p:nvPr/>
        </p:nvGrpSpPr>
        <p:grpSpPr>
          <a:xfrm>
            <a:off x="1913760" y="2624040"/>
            <a:ext cx="2820960" cy="1170360"/>
            <a:chOff x="1913760" y="2624040"/>
            <a:chExt cx="2820960" cy="1170360"/>
          </a:xfrm>
        </p:grpSpPr>
        <p:sp>
          <p:nvSpPr>
            <p:cNvPr id="154" name="CustomShape 8"/>
            <p:cNvSpPr/>
            <p:nvPr/>
          </p:nvSpPr>
          <p:spPr>
            <a:xfrm>
              <a:off x="1942560" y="2624040"/>
              <a:ext cx="2760840" cy="1170360"/>
            </a:xfrm>
            <a:prstGeom prst="rect">
              <a:avLst/>
            </a:prstGeom>
            <a:noFill/>
            <a:ln w="2844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CustomShape 9"/>
            <p:cNvSpPr/>
            <p:nvPr/>
          </p:nvSpPr>
          <p:spPr>
            <a:xfrm>
              <a:off x="1913760" y="2716560"/>
              <a:ext cx="28209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토픽 모델링 </a:t>
              </a: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뫼비우스 Regular"/>
                </a:rPr>
                <a:t>&amp;</a:t>
              </a:r>
              <a:r>
                <a:rPr lang="en-US" sz="1800" b="0" strike="noStrike" spc="-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 감성 분석</a:t>
              </a:r>
              <a:endParaRPr lang="en-US" sz="1800" b="0" strike="noStrike" spc="-1">
                <a:latin typeface="굴림"/>
              </a:endParaRPr>
            </a:p>
          </p:txBody>
        </p:sp>
        <p:pic>
          <p:nvPicPr>
            <p:cNvPr id="156" name="Picture 10"/>
            <p:cNvPicPr/>
            <p:nvPr/>
          </p:nvPicPr>
          <p:blipFill>
            <a:blip r:embed="rId4"/>
            <a:stretch/>
          </p:blipFill>
          <p:spPr>
            <a:xfrm>
              <a:off x="2775600" y="3182040"/>
              <a:ext cx="1590840" cy="493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7" name="Group 10"/>
          <p:cNvGrpSpPr/>
          <p:nvPr/>
        </p:nvGrpSpPr>
        <p:grpSpPr>
          <a:xfrm>
            <a:off x="1940040" y="3918240"/>
            <a:ext cx="2760840" cy="1360440"/>
            <a:chOff x="1940040" y="3918240"/>
            <a:chExt cx="2760840" cy="1360440"/>
          </a:xfrm>
        </p:grpSpPr>
        <p:sp>
          <p:nvSpPr>
            <p:cNvPr id="158" name="CustomShape 11"/>
            <p:cNvSpPr/>
            <p:nvPr/>
          </p:nvSpPr>
          <p:spPr>
            <a:xfrm>
              <a:off x="1940040" y="3918240"/>
              <a:ext cx="2760840" cy="1360440"/>
            </a:xfrm>
            <a:prstGeom prst="rect">
              <a:avLst/>
            </a:prstGeom>
            <a:noFill/>
            <a:ln w="2844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CustomShape 12"/>
            <p:cNvSpPr/>
            <p:nvPr/>
          </p:nvSpPr>
          <p:spPr>
            <a:xfrm>
              <a:off x="2202120" y="4034520"/>
              <a:ext cx="223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데이터 로드 및 저장</a:t>
              </a:r>
              <a:endParaRPr lang="en-US" sz="1800" b="0" strike="noStrike" spc="-1">
                <a:latin typeface="굴림"/>
              </a:endParaRPr>
            </a:p>
          </p:txBody>
        </p:sp>
        <p:pic>
          <p:nvPicPr>
            <p:cNvPr id="160" name="Picture 12"/>
            <p:cNvPicPr/>
            <p:nvPr/>
          </p:nvPicPr>
          <p:blipFill>
            <a:blip r:embed="rId5"/>
            <a:srcRect b="3826"/>
            <a:stretch/>
          </p:blipFill>
          <p:spPr>
            <a:xfrm>
              <a:off x="2593800" y="4417560"/>
              <a:ext cx="1453680" cy="786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1" name="Group 13"/>
          <p:cNvGrpSpPr/>
          <p:nvPr/>
        </p:nvGrpSpPr>
        <p:grpSpPr>
          <a:xfrm>
            <a:off x="4845960" y="2611440"/>
            <a:ext cx="2027520" cy="2667240"/>
            <a:chOff x="4845960" y="2611440"/>
            <a:chExt cx="2027520" cy="2667240"/>
          </a:xfrm>
        </p:grpSpPr>
        <p:sp>
          <p:nvSpPr>
            <p:cNvPr id="162" name="CustomShape 14"/>
            <p:cNvSpPr/>
            <p:nvPr/>
          </p:nvSpPr>
          <p:spPr>
            <a:xfrm>
              <a:off x="4864320" y="2611440"/>
              <a:ext cx="2009160" cy="2667240"/>
            </a:xfrm>
            <a:prstGeom prst="rect">
              <a:avLst/>
            </a:prstGeom>
            <a:noFill/>
            <a:ln w="2844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3" name="Picture 8"/>
            <p:cNvPicPr/>
            <p:nvPr/>
          </p:nvPicPr>
          <p:blipFill>
            <a:blip r:embed="rId6"/>
            <a:stretch/>
          </p:blipFill>
          <p:spPr>
            <a:xfrm>
              <a:off x="4845960" y="3816000"/>
              <a:ext cx="1961640" cy="767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4" name="CustomShape 15"/>
            <p:cNvSpPr/>
            <p:nvPr/>
          </p:nvSpPr>
          <p:spPr>
            <a:xfrm>
              <a:off x="5411520" y="2928600"/>
              <a:ext cx="8654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시각화</a:t>
              </a:r>
              <a:endParaRPr lang="en-US" sz="1800" b="0" strike="noStrike" spc="-1">
                <a:latin typeface="굴림"/>
              </a:endParaRPr>
            </a:p>
          </p:txBody>
        </p:sp>
      </p:grpSp>
      <p:pic>
        <p:nvPicPr>
          <p:cNvPr id="165" name="Picture 16"/>
          <p:cNvPicPr/>
          <p:nvPr/>
        </p:nvPicPr>
        <p:blipFill>
          <a:blip r:embed="rId7"/>
          <a:stretch/>
        </p:blipFill>
        <p:spPr>
          <a:xfrm>
            <a:off x="10076760" y="2653200"/>
            <a:ext cx="1192320" cy="1192320"/>
          </a:xfrm>
          <a:prstGeom prst="rect">
            <a:avLst/>
          </a:prstGeom>
          <a:ln>
            <a:noFill/>
          </a:ln>
        </p:spPr>
      </p:pic>
      <p:pic>
        <p:nvPicPr>
          <p:cNvPr id="166" name="Picture 16"/>
          <p:cNvPicPr/>
          <p:nvPr/>
        </p:nvPicPr>
        <p:blipFill>
          <a:blip r:embed="rId8"/>
          <a:stretch/>
        </p:blipFill>
        <p:spPr>
          <a:xfrm>
            <a:off x="10477440" y="3733200"/>
            <a:ext cx="1192320" cy="1192320"/>
          </a:xfrm>
          <a:prstGeom prst="rect">
            <a:avLst/>
          </a:prstGeom>
          <a:ln>
            <a:noFill/>
          </a:ln>
        </p:spPr>
      </p:pic>
      <p:grpSp>
        <p:nvGrpSpPr>
          <p:cNvPr id="167" name="Group 16"/>
          <p:cNvGrpSpPr/>
          <p:nvPr/>
        </p:nvGrpSpPr>
        <p:grpSpPr>
          <a:xfrm>
            <a:off x="468720" y="2624040"/>
            <a:ext cx="1419120" cy="2654640"/>
            <a:chOff x="468720" y="2624040"/>
            <a:chExt cx="1419120" cy="2654640"/>
          </a:xfrm>
        </p:grpSpPr>
        <p:sp>
          <p:nvSpPr>
            <p:cNvPr id="168" name="CustomShape 17"/>
            <p:cNvSpPr/>
            <p:nvPr/>
          </p:nvSpPr>
          <p:spPr>
            <a:xfrm>
              <a:off x="468720" y="2682360"/>
              <a:ext cx="14191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뫼비우스 Regular"/>
                  <a:ea typeface="뫼비우스 Regular"/>
                </a:rPr>
                <a:t>데이터</a:t>
              </a:r>
              <a:endParaRPr lang="en-US" sz="1800" b="0" strike="noStrike" spc="-1">
                <a:latin typeface="굴림"/>
              </a:endParaRPr>
            </a:p>
          </p:txBody>
        </p:sp>
        <p:grpSp>
          <p:nvGrpSpPr>
            <p:cNvPr id="169" name="Group 18"/>
            <p:cNvGrpSpPr/>
            <p:nvPr/>
          </p:nvGrpSpPr>
          <p:grpSpPr>
            <a:xfrm>
              <a:off x="666720" y="2624040"/>
              <a:ext cx="1087920" cy="2654640"/>
              <a:chOff x="666720" y="2624040"/>
              <a:chExt cx="1087920" cy="2654640"/>
            </a:xfrm>
          </p:grpSpPr>
          <p:pic>
            <p:nvPicPr>
              <p:cNvPr id="170" name="Picture 4"/>
              <p:cNvPicPr/>
              <p:nvPr/>
            </p:nvPicPr>
            <p:blipFill>
              <a:blip r:embed="rId9"/>
              <a:stretch/>
            </p:blipFill>
            <p:spPr>
              <a:xfrm>
                <a:off x="713160" y="3027240"/>
                <a:ext cx="654840" cy="654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1" name="Picture 4"/>
              <p:cNvPicPr/>
              <p:nvPr/>
            </p:nvPicPr>
            <p:blipFill>
              <a:blip r:embed="rId9"/>
              <a:stretch/>
            </p:blipFill>
            <p:spPr>
              <a:xfrm>
                <a:off x="713160" y="4020120"/>
                <a:ext cx="654840" cy="654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2" name="Picture 4"/>
              <p:cNvPicPr/>
              <p:nvPr/>
            </p:nvPicPr>
            <p:blipFill>
              <a:blip r:embed="rId9"/>
              <a:stretch/>
            </p:blipFill>
            <p:spPr>
              <a:xfrm>
                <a:off x="1070640" y="4474440"/>
                <a:ext cx="654840" cy="654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3" name="Picture 6"/>
              <p:cNvPicPr/>
              <p:nvPr/>
            </p:nvPicPr>
            <p:blipFill>
              <a:blip r:embed="rId10"/>
              <a:stretch/>
            </p:blipFill>
            <p:spPr>
              <a:xfrm>
                <a:off x="1106640" y="3429720"/>
                <a:ext cx="600120" cy="600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74" name="CustomShape 19"/>
              <p:cNvSpPr/>
              <p:nvPr/>
            </p:nvSpPr>
            <p:spPr>
              <a:xfrm>
                <a:off x="666720" y="2624040"/>
                <a:ext cx="1087920" cy="2654640"/>
              </a:xfrm>
              <a:prstGeom prst="rect">
                <a:avLst/>
              </a:prstGeom>
              <a:noFill/>
              <a:ln w="2844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75" name="Group 20"/>
          <p:cNvGrpSpPr/>
          <p:nvPr/>
        </p:nvGrpSpPr>
        <p:grpSpPr>
          <a:xfrm>
            <a:off x="7036920" y="3166560"/>
            <a:ext cx="2009160" cy="2112120"/>
            <a:chOff x="7036920" y="3166560"/>
            <a:chExt cx="2009160" cy="2112120"/>
          </a:xfrm>
        </p:grpSpPr>
        <p:grpSp>
          <p:nvGrpSpPr>
            <p:cNvPr id="176" name="Group 21"/>
            <p:cNvGrpSpPr/>
            <p:nvPr/>
          </p:nvGrpSpPr>
          <p:grpSpPr>
            <a:xfrm>
              <a:off x="7360560" y="3554280"/>
              <a:ext cx="1350360" cy="1517400"/>
              <a:chOff x="7360560" y="3554280"/>
              <a:chExt cx="1350360" cy="1517400"/>
            </a:xfrm>
          </p:grpSpPr>
          <p:pic>
            <p:nvPicPr>
              <p:cNvPr id="177" name="그림 38"/>
              <p:cNvPicPr/>
              <p:nvPr/>
            </p:nvPicPr>
            <p:blipFill>
              <a:blip r:embed="rId11"/>
              <a:stretch/>
            </p:blipFill>
            <p:spPr>
              <a:xfrm>
                <a:off x="7535880" y="4489200"/>
                <a:ext cx="582480" cy="5824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8" name="그림 39"/>
              <p:cNvPicPr/>
              <p:nvPr/>
            </p:nvPicPr>
            <p:blipFill>
              <a:blip r:embed="rId12"/>
              <a:stretch/>
            </p:blipFill>
            <p:spPr>
              <a:xfrm>
                <a:off x="8118360" y="4045680"/>
                <a:ext cx="592560" cy="592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9" name="Picture 2"/>
              <p:cNvPicPr/>
              <p:nvPr/>
            </p:nvPicPr>
            <p:blipFill>
              <a:blip r:embed="rId13"/>
              <a:stretch/>
            </p:blipFill>
            <p:spPr>
              <a:xfrm>
                <a:off x="7360560" y="3554280"/>
                <a:ext cx="672840" cy="6728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80" name="Group 22"/>
            <p:cNvGrpSpPr/>
            <p:nvPr/>
          </p:nvGrpSpPr>
          <p:grpSpPr>
            <a:xfrm>
              <a:off x="7036920" y="3166560"/>
              <a:ext cx="2009160" cy="2112120"/>
              <a:chOff x="7036920" y="3166560"/>
              <a:chExt cx="2009160" cy="2112120"/>
            </a:xfrm>
          </p:grpSpPr>
          <p:sp>
            <p:nvSpPr>
              <p:cNvPr id="181" name="CustomShape 23"/>
              <p:cNvSpPr/>
              <p:nvPr/>
            </p:nvSpPr>
            <p:spPr>
              <a:xfrm>
                <a:off x="7036920" y="3166560"/>
                <a:ext cx="2009160" cy="2112120"/>
              </a:xfrm>
              <a:prstGeom prst="rect">
                <a:avLst/>
              </a:prstGeom>
              <a:noFill/>
              <a:ln w="2844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" name="CustomShape 24"/>
              <p:cNvSpPr/>
              <p:nvPr/>
            </p:nvSpPr>
            <p:spPr>
              <a:xfrm>
                <a:off x="7837560" y="3250080"/>
                <a:ext cx="40824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뫼비우스 Regular"/>
                    <a:ea typeface="뫼비우스 Regular"/>
                  </a:rPr>
                  <a:t>웹</a:t>
                </a:r>
                <a:endParaRPr lang="en-US" sz="1800" b="0" strike="noStrike" spc="-1">
                  <a:latin typeface="굴림"/>
                </a:endParaRPr>
              </a:p>
            </p:txBody>
          </p:sp>
        </p:grpSp>
      </p:grpSp>
      <p:sp>
        <p:nvSpPr>
          <p:cNvPr id="183" name="CustomShape 25"/>
          <p:cNvSpPr/>
          <p:nvPr/>
        </p:nvSpPr>
        <p:spPr>
          <a:xfrm>
            <a:off x="1707120" y="4683240"/>
            <a:ext cx="359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4" name="CustomShape 26"/>
          <p:cNvSpPr/>
          <p:nvPr/>
        </p:nvSpPr>
        <p:spPr>
          <a:xfrm flipH="1">
            <a:off x="1706400" y="4474440"/>
            <a:ext cx="359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5" name="CustomShape 27"/>
          <p:cNvSpPr/>
          <p:nvPr/>
        </p:nvSpPr>
        <p:spPr>
          <a:xfrm rot="16200000">
            <a:off x="2899440" y="3809160"/>
            <a:ext cx="359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6" name="CustomShape 28"/>
          <p:cNvSpPr/>
          <p:nvPr/>
        </p:nvSpPr>
        <p:spPr>
          <a:xfrm rot="5400000" flipV="1">
            <a:off x="3368160" y="3902040"/>
            <a:ext cx="359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7" name="CustomShape 29"/>
          <p:cNvSpPr/>
          <p:nvPr/>
        </p:nvSpPr>
        <p:spPr>
          <a:xfrm>
            <a:off x="4630320" y="3267000"/>
            <a:ext cx="359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8" name="CustomShape 30"/>
          <p:cNvSpPr/>
          <p:nvPr/>
        </p:nvSpPr>
        <p:spPr>
          <a:xfrm>
            <a:off x="6807240" y="4055760"/>
            <a:ext cx="359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9" name="CustomShape 31"/>
          <p:cNvSpPr/>
          <p:nvPr/>
        </p:nvSpPr>
        <p:spPr>
          <a:xfrm>
            <a:off x="8951760" y="3701880"/>
            <a:ext cx="1079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90" name="CustomShape 32"/>
          <p:cNvSpPr/>
          <p:nvPr/>
        </p:nvSpPr>
        <p:spPr>
          <a:xfrm flipH="1">
            <a:off x="8951040" y="4489200"/>
            <a:ext cx="1079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91" name="CustomShape 33"/>
          <p:cNvSpPr/>
          <p:nvPr/>
        </p:nvSpPr>
        <p:spPr>
          <a:xfrm>
            <a:off x="10401840" y="5072040"/>
            <a:ext cx="865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뫼비우스 Regular"/>
                <a:ea typeface="뫼비우스 Regular"/>
              </a:rPr>
              <a:t>사용자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192" name="Picture 18"/>
          <p:cNvPicPr/>
          <p:nvPr/>
        </p:nvPicPr>
        <p:blipFill>
          <a:blip r:embed="rId14"/>
          <a:stretch/>
        </p:blipFill>
        <p:spPr>
          <a:xfrm>
            <a:off x="2056680" y="3084840"/>
            <a:ext cx="567720" cy="714960"/>
          </a:xfrm>
          <a:prstGeom prst="rect">
            <a:avLst/>
          </a:prstGeom>
          <a:ln>
            <a:noFill/>
          </a:ln>
        </p:spPr>
      </p:pic>
      <p:pic>
        <p:nvPicPr>
          <p:cNvPr id="193" name="Picture 14"/>
          <p:cNvPicPr/>
          <p:nvPr/>
        </p:nvPicPr>
        <p:blipFill>
          <a:blip r:embed="rId15"/>
          <a:stretch/>
        </p:blipFill>
        <p:spPr>
          <a:xfrm>
            <a:off x="8953920" y="3912480"/>
            <a:ext cx="1007280" cy="393840"/>
          </a:xfrm>
          <a:prstGeom prst="rect">
            <a:avLst/>
          </a:prstGeom>
          <a:ln>
            <a:noFill/>
          </a:ln>
        </p:spPr>
      </p:pic>
      <p:sp>
        <p:nvSpPr>
          <p:cNvPr id="194" name="CustomShape 34"/>
          <p:cNvSpPr/>
          <p:nvPr/>
        </p:nvSpPr>
        <p:spPr>
          <a:xfrm>
            <a:off x="4185720" y="2034000"/>
            <a:ext cx="3892320" cy="25099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파이썬 환경 설정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기타 등등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195" name="CustomShape 35"/>
          <p:cNvSpPr/>
          <p:nvPr/>
        </p:nvSpPr>
        <p:spPr>
          <a:xfrm>
            <a:off x="204120" y="759600"/>
            <a:ext cx="1845720" cy="12675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수연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3287880" y="12096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Work Flow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351720" y="1670040"/>
            <a:ext cx="26013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</a:rPr>
              <a:t>1. Data Collection &amp; Preprocessing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3323520" y="1668960"/>
            <a:ext cx="2934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</a:rPr>
              <a:t>2. Topic Modeling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03" name="CustomShape 7"/>
          <p:cNvSpPr/>
          <p:nvPr/>
        </p:nvSpPr>
        <p:spPr>
          <a:xfrm>
            <a:off x="6670440" y="1667880"/>
            <a:ext cx="197064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</a:rPr>
              <a:t>3. Sentiment</a:t>
            </a:r>
            <a:r>
              <a:t/>
            </a:r>
            <a:br/>
            <a:r>
              <a:rPr lang="en-US" sz="2000" b="1" strike="noStrike" spc="-1">
                <a:solidFill>
                  <a:srgbClr val="000000"/>
                </a:solidFill>
                <a:latin typeface="맑은 고딕"/>
              </a:rPr>
              <a:t>   Analysis </a:t>
            </a:r>
            <a:r>
              <a:t/>
            </a:r>
            <a:br/>
            <a:endParaRPr lang="en-US" sz="2000" b="0" strike="noStrike" spc="-1">
              <a:latin typeface="굴림"/>
            </a:endParaRPr>
          </a:p>
        </p:txBody>
      </p:sp>
      <p:sp>
        <p:nvSpPr>
          <p:cNvPr id="204" name="CustomShape 8"/>
          <p:cNvSpPr/>
          <p:nvPr/>
        </p:nvSpPr>
        <p:spPr>
          <a:xfrm>
            <a:off x="9511560" y="1689480"/>
            <a:ext cx="31179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</a:rPr>
              <a:t>4. Web Reporting</a:t>
            </a:r>
            <a:endParaRPr lang="en-US" sz="2000" b="0" strike="noStrike" spc="-1">
              <a:latin typeface="굴림"/>
            </a:endParaRPr>
          </a:p>
        </p:txBody>
      </p:sp>
      <p:pic>
        <p:nvPicPr>
          <p:cNvPr id="205" name="그림 17"/>
          <p:cNvPicPr/>
          <p:nvPr/>
        </p:nvPicPr>
        <p:blipFill>
          <a:blip r:embed="rId3"/>
          <a:stretch/>
        </p:blipFill>
        <p:spPr>
          <a:xfrm>
            <a:off x="6881400" y="2884320"/>
            <a:ext cx="1355760" cy="1355760"/>
          </a:xfrm>
          <a:prstGeom prst="rect">
            <a:avLst/>
          </a:prstGeom>
          <a:ln>
            <a:noFill/>
          </a:ln>
        </p:spPr>
      </p:pic>
      <p:pic>
        <p:nvPicPr>
          <p:cNvPr id="206" name="그림 21"/>
          <p:cNvPicPr/>
          <p:nvPr/>
        </p:nvPicPr>
        <p:blipFill>
          <a:blip r:embed="rId4"/>
          <a:stretch/>
        </p:blipFill>
        <p:spPr>
          <a:xfrm>
            <a:off x="9882000" y="2792880"/>
            <a:ext cx="1575720" cy="1575720"/>
          </a:xfrm>
          <a:prstGeom prst="rect">
            <a:avLst/>
          </a:prstGeom>
          <a:ln>
            <a:noFill/>
          </a:ln>
        </p:spPr>
      </p:pic>
      <p:sp>
        <p:nvSpPr>
          <p:cNvPr id="207" name="CustomShape 9"/>
          <p:cNvSpPr/>
          <p:nvPr/>
        </p:nvSpPr>
        <p:spPr>
          <a:xfrm>
            <a:off x="9618120" y="4746240"/>
            <a:ext cx="216684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HY동녘M"/>
                <a:ea typeface="HY동녘M"/>
              </a:rPr>
              <a:t>HyTV 인터페이스</a:t>
            </a:r>
            <a:endParaRPr lang="en-US" sz="2000" b="0" strike="noStrike" spc="-1">
              <a:latin typeface="굴림"/>
            </a:endParaRPr>
          </a:p>
        </p:txBody>
      </p:sp>
      <p:pic>
        <p:nvPicPr>
          <p:cNvPr id="208" name="그림 23"/>
          <p:cNvPicPr/>
          <p:nvPr/>
        </p:nvPicPr>
        <p:blipFill>
          <a:blip r:embed="rId5"/>
          <a:stretch/>
        </p:blipFill>
        <p:spPr>
          <a:xfrm>
            <a:off x="833760" y="2768400"/>
            <a:ext cx="1401480" cy="1401480"/>
          </a:xfrm>
          <a:prstGeom prst="rect">
            <a:avLst/>
          </a:prstGeom>
          <a:ln>
            <a:noFill/>
          </a:ln>
        </p:spPr>
      </p:pic>
      <p:pic>
        <p:nvPicPr>
          <p:cNvPr id="209" name="그림 25"/>
          <p:cNvPicPr/>
          <p:nvPr/>
        </p:nvPicPr>
        <p:blipFill>
          <a:blip r:embed="rId6"/>
          <a:stretch/>
        </p:blipFill>
        <p:spPr>
          <a:xfrm>
            <a:off x="3795840" y="2883600"/>
            <a:ext cx="1393920" cy="1393920"/>
          </a:xfrm>
          <a:prstGeom prst="rect">
            <a:avLst/>
          </a:prstGeom>
          <a:ln>
            <a:noFill/>
          </a:ln>
        </p:spPr>
      </p:pic>
      <p:sp>
        <p:nvSpPr>
          <p:cNvPr id="210" name="CustomShape 10"/>
          <p:cNvSpPr/>
          <p:nvPr/>
        </p:nvSpPr>
        <p:spPr>
          <a:xfrm>
            <a:off x="329400" y="1404000"/>
            <a:ext cx="2390040" cy="4673160"/>
          </a:xfrm>
          <a:prstGeom prst="roundRect">
            <a:avLst>
              <a:gd name="adj" fmla="val 16667"/>
            </a:avLst>
          </a:prstGeom>
          <a:noFill/>
          <a:ln w="3816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11" name="CustomShape 11"/>
          <p:cNvSpPr/>
          <p:nvPr/>
        </p:nvSpPr>
        <p:spPr>
          <a:xfrm>
            <a:off x="3293640" y="1404000"/>
            <a:ext cx="2390040" cy="4673160"/>
          </a:xfrm>
          <a:prstGeom prst="roundRect">
            <a:avLst>
              <a:gd name="adj" fmla="val 16667"/>
            </a:avLst>
          </a:prstGeom>
          <a:noFill/>
          <a:ln w="3816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12" name="CustomShape 12"/>
          <p:cNvSpPr/>
          <p:nvPr/>
        </p:nvSpPr>
        <p:spPr>
          <a:xfrm>
            <a:off x="6356160" y="1404000"/>
            <a:ext cx="2390040" cy="4673160"/>
          </a:xfrm>
          <a:prstGeom prst="roundRect">
            <a:avLst>
              <a:gd name="adj" fmla="val 16667"/>
            </a:avLst>
          </a:prstGeom>
          <a:noFill/>
          <a:ln w="3816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13" name="CustomShape 13"/>
          <p:cNvSpPr/>
          <p:nvPr/>
        </p:nvSpPr>
        <p:spPr>
          <a:xfrm>
            <a:off x="9474840" y="1404000"/>
            <a:ext cx="2390040" cy="4673160"/>
          </a:xfrm>
          <a:prstGeom prst="roundRect">
            <a:avLst>
              <a:gd name="adj" fmla="val 16667"/>
            </a:avLst>
          </a:prstGeom>
          <a:noFill/>
          <a:ln w="3816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14" name="CustomShape 14"/>
          <p:cNvSpPr/>
          <p:nvPr/>
        </p:nvSpPr>
        <p:spPr>
          <a:xfrm>
            <a:off x="2835000" y="348084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5"/>
          <p:cNvSpPr/>
          <p:nvPr/>
        </p:nvSpPr>
        <p:spPr>
          <a:xfrm>
            <a:off x="5864040" y="348084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6"/>
          <p:cNvSpPr/>
          <p:nvPr/>
        </p:nvSpPr>
        <p:spPr>
          <a:xfrm>
            <a:off x="8938080" y="348084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7"/>
          <p:cNvSpPr/>
          <p:nvPr/>
        </p:nvSpPr>
        <p:spPr>
          <a:xfrm>
            <a:off x="-1286280" y="552960"/>
            <a:ext cx="943200" cy="68436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다혜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18" name="CustomShape 18"/>
          <p:cNvSpPr/>
          <p:nvPr/>
        </p:nvSpPr>
        <p:spPr>
          <a:xfrm>
            <a:off x="6593400" y="4746240"/>
            <a:ext cx="1971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HY동녘M"/>
                <a:ea typeface="HY동녘M"/>
              </a:rPr>
              <a:t>게시물 긍/부정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19" name="CustomShape 19"/>
          <p:cNvSpPr/>
          <p:nvPr/>
        </p:nvSpPr>
        <p:spPr>
          <a:xfrm>
            <a:off x="3549960" y="4760280"/>
            <a:ext cx="1971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HY동녘M"/>
                <a:ea typeface="HY동녘M"/>
              </a:rPr>
              <a:t>키워드 모델링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20" name="CustomShape 20"/>
          <p:cNvSpPr/>
          <p:nvPr/>
        </p:nvSpPr>
        <p:spPr>
          <a:xfrm>
            <a:off x="745200" y="4763520"/>
            <a:ext cx="1971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HY동녘M"/>
                <a:ea typeface="HY동녘M"/>
              </a:rPr>
              <a:t>데이터 파싱</a:t>
            </a:r>
            <a:endParaRPr lang="en-US" sz="20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2"/>
          <p:cNvSpPr/>
          <p:nvPr/>
        </p:nvSpPr>
        <p:spPr>
          <a:xfrm>
            <a:off x="0" y="0"/>
            <a:ext cx="12191760" cy="8262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3" name="그림 8"/>
          <p:cNvPicPr/>
          <p:nvPr/>
        </p:nvPicPr>
        <p:blipFill>
          <a:blip r:embed="rId2"/>
          <a:stretch/>
        </p:blipFill>
        <p:spPr>
          <a:xfrm>
            <a:off x="11178000" y="177480"/>
            <a:ext cx="893520" cy="47124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117000" y="182520"/>
            <a:ext cx="677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뫼비우스 Regular"/>
                <a:ea typeface="뫼비우스 Regular"/>
              </a:rPr>
              <a:t>HyTV </a:t>
            </a:r>
            <a:r>
              <a:rPr lang="en-US" sz="1400" b="1" strike="noStrike" spc="-1">
                <a:solidFill>
                  <a:srgbClr val="FFC000"/>
                </a:solidFill>
                <a:latin typeface="뫼비우스 Regular"/>
                <a:ea typeface="뫼비우스 Regular"/>
              </a:rPr>
              <a:t>Hynix Trend Viewer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2538000" y="120960"/>
            <a:ext cx="71154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1. Data Collection &amp; Preprocessing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3834000" y="331488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"/>
          <p:cNvSpPr/>
          <p:nvPr/>
        </p:nvSpPr>
        <p:spPr>
          <a:xfrm>
            <a:off x="5116680" y="1964520"/>
            <a:ext cx="131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Crawling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8012880" y="3381480"/>
            <a:ext cx="344520" cy="6292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8"/>
          <p:cNvSpPr/>
          <p:nvPr/>
        </p:nvSpPr>
        <p:spPr>
          <a:xfrm>
            <a:off x="9653760" y="1964520"/>
            <a:ext cx="131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Parsing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1234800" y="1964520"/>
            <a:ext cx="1650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Raw Data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231" name="그림 6"/>
          <p:cNvPicPr/>
          <p:nvPr/>
        </p:nvPicPr>
        <p:blipFill>
          <a:blip r:embed="rId3"/>
          <a:stretch/>
        </p:blipFill>
        <p:spPr>
          <a:xfrm>
            <a:off x="117000" y="2631600"/>
            <a:ext cx="3671640" cy="2071800"/>
          </a:xfrm>
          <a:prstGeom prst="rect">
            <a:avLst/>
          </a:prstGeom>
          <a:ln>
            <a:noFill/>
          </a:ln>
        </p:spPr>
      </p:pic>
      <p:pic>
        <p:nvPicPr>
          <p:cNvPr id="232" name="그림 7"/>
          <p:cNvPicPr/>
          <p:nvPr/>
        </p:nvPicPr>
        <p:blipFill>
          <a:blip r:embed="rId4"/>
          <a:stretch/>
        </p:blipFill>
        <p:spPr>
          <a:xfrm>
            <a:off x="4246560" y="2611440"/>
            <a:ext cx="3673080" cy="2073240"/>
          </a:xfrm>
          <a:prstGeom prst="rect">
            <a:avLst/>
          </a:prstGeom>
          <a:ln>
            <a:noFill/>
          </a:ln>
        </p:spPr>
      </p:pic>
      <p:pic>
        <p:nvPicPr>
          <p:cNvPr id="233" name="그림 9"/>
          <p:cNvPicPr/>
          <p:nvPr/>
        </p:nvPicPr>
        <p:blipFill>
          <a:blip r:embed="rId5"/>
          <a:stretch/>
        </p:blipFill>
        <p:spPr>
          <a:xfrm>
            <a:off x="8666640" y="1575360"/>
            <a:ext cx="872280" cy="872280"/>
          </a:xfrm>
          <a:prstGeom prst="rect">
            <a:avLst/>
          </a:prstGeom>
          <a:ln>
            <a:noFill/>
          </a:ln>
        </p:spPr>
      </p:pic>
      <p:pic>
        <p:nvPicPr>
          <p:cNvPr id="234" name="그림 11"/>
          <p:cNvPicPr/>
          <p:nvPr/>
        </p:nvPicPr>
        <p:blipFill>
          <a:blip r:embed="rId6"/>
          <a:stretch/>
        </p:blipFill>
        <p:spPr>
          <a:xfrm>
            <a:off x="4145400" y="1650960"/>
            <a:ext cx="878400" cy="878400"/>
          </a:xfrm>
          <a:prstGeom prst="rect">
            <a:avLst/>
          </a:prstGeom>
          <a:ln>
            <a:noFill/>
          </a:ln>
        </p:spPr>
      </p:pic>
      <p:pic>
        <p:nvPicPr>
          <p:cNvPr id="235" name="그림 14"/>
          <p:cNvPicPr/>
          <p:nvPr/>
        </p:nvPicPr>
        <p:blipFill>
          <a:blip r:embed="rId7"/>
          <a:stretch/>
        </p:blipFill>
        <p:spPr>
          <a:xfrm>
            <a:off x="8399880" y="2630520"/>
            <a:ext cx="3671640" cy="2073240"/>
          </a:xfrm>
          <a:prstGeom prst="rect">
            <a:avLst/>
          </a:prstGeom>
          <a:ln>
            <a:noFill/>
          </a:ln>
        </p:spPr>
      </p:pic>
      <p:pic>
        <p:nvPicPr>
          <p:cNvPr id="236" name="그림 15"/>
          <p:cNvPicPr/>
          <p:nvPr/>
        </p:nvPicPr>
        <p:blipFill>
          <a:blip r:embed="rId8"/>
          <a:stretch/>
        </p:blipFill>
        <p:spPr>
          <a:xfrm>
            <a:off x="276480" y="157212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237" name="CustomShape 10"/>
          <p:cNvSpPr/>
          <p:nvPr/>
        </p:nvSpPr>
        <p:spPr>
          <a:xfrm>
            <a:off x="92160" y="2611440"/>
            <a:ext cx="3707640" cy="207684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1"/>
          <p:cNvSpPr/>
          <p:nvPr/>
        </p:nvSpPr>
        <p:spPr>
          <a:xfrm>
            <a:off x="4226040" y="2611440"/>
            <a:ext cx="3707640" cy="207684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12"/>
          <p:cNvSpPr/>
          <p:nvPr/>
        </p:nvSpPr>
        <p:spPr>
          <a:xfrm>
            <a:off x="8379000" y="2611440"/>
            <a:ext cx="3707640" cy="207684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3"/>
          <p:cNvSpPr/>
          <p:nvPr/>
        </p:nvSpPr>
        <p:spPr>
          <a:xfrm>
            <a:off x="26280" y="4971600"/>
            <a:ext cx="3944160" cy="22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대상 : SK하이스텍 고객의 소리 게시판</a:t>
            </a:r>
            <a:endParaRPr lang="en-US" sz="1400" b="0" strike="noStrike" spc="-1">
              <a:latin typeface="굴림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기간 : 2018년 4월 4일~ 2019년 3월 21일</a:t>
            </a:r>
            <a:endParaRPr lang="en-US" sz="1400" b="0" strike="noStrike" spc="-1">
              <a:latin typeface="굴림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개수 : 5,139개 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2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           (총 9,240개 중 비밀글 4,101 개를 제외)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241" name="CustomShape 14"/>
          <p:cNvSpPr/>
          <p:nvPr/>
        </p:nvSpPr>
        <p:spPr>
          <a:xfrm>
            <a:off x="4187160" y="4956840"/>
            <a:ext cx="3944160" cy="499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변수명</a:t>
            </a:r>
            <a:endParaRPr lang="en-US" sz="1400" b="0" strike="noStrike" spc="-1">
              <a:latin typeface="굴림"/>
            </a:endParaRPr>
          </a:p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맑은 고딕"/>
              <a:buAutoNum type="arabicParenR"/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</a:rPr>
              <a:t>Datetime </a:t>
            </a:r>
            <a:endParaRPr lang="en-US" sz="1400" b="0" strike="noStrike" spc="-1">
              <a:latin typeface="굴림"/>
            </a:endParaRPr>
          </a:p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맑은 고딕"/>
              <a:buAutoNum type="arabicParenR"/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</a:rPr>
              <a:t>Title</a:t>
            </a:r>
            <a:endParaRPr lang="en-US" sz="1400" b="0" strike="noStrike" spc="-1">
              <a:latin typeface="굴림"/>
            </a:endParaRPr>
          </a:p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맑은 고딕"/>
              <a:buAutoNum type="arabicParenR"/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</a:rPr>
              <a:t>Text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200000"/>
              </a:lnSpc>
            </a:pPr>
            <a:endParaRPr lang="en-US" sz="1400" b="0" strike="noStrike" spc="-1">
              <a:latin typeface="굴림"/>
            </a:endParaRPr>
          </a:p>
          <a:p>
            <a:pPr>
              <a:lnSpc>
                <a:spcPct val="200000"/>
              </a:lnSpc>
            </a:pPr>
            <a:endParaRPr lang="en-US" sz="1400" b="0" strike="noStrike" spc="-1">
              <a:latin typeface="굴림"/>
            </a:endParaRPr>
          </a:p>
          <a:p>
            <a:pPr>
              <a:lnSpc>
                <a:spcPct val="200000"/>
              </a:lnSpc>
            </a:pPr>
            <a:endParaRPr lang="en-US" sz="1400" b="0" strike="noStrike" spc="-1">
              <a:latin typeface="굴림"/>
            </a:endParaRPr>
          </a:p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맑은 고딕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Voc_type</a:t>
            </a:r>
            <a:endParaRPr lang="en-US" sz="1400" b="0" strike="noStrike" spc="-1">
              <a:latin typeface="굴림"/>
            </a:endParaRPr>
          </a:p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맑은 고딕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Voc_date</a:t>
            </a:r>
            <a:endParaRPr lang="en-US" sz="1400" b="0" strike="noStrike" spc="-1">
              <a:latin typeface="굴림"/>
            </a:endParaRPr>
          </a:p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맑은 고딕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Service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굴림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굴림"/>
            </a:endParaRPr>
          </a:p>
        </p:txBody>
      </p:sp>
      <p:sp>
        <p:nvSpPr>
          <p:cNvPr id="242" name="CustomShape 15"/>
          <p:cNvSpPr/>
          <p:nvPr/>
        </p:nvSpPr>
        <p:spPr>
          <a:xfrm>
            <a:off x="8260920" y="5013720"/>
            <a:ext cx="394416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Parsing 대상 : Title &amp; Text</a:t>
            </a:r>
            <a:endParaRPr lang="en-US" sz="1400" b="0" strike="noStrike" spc="-1">
              <a:latin typeface="굴림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Parsing 방법 : 꼬꼬마 형태소 분석기 </a:t>
            </a:r>
            <a:endParaRPr lang="en-US" sz="1400" b="0" strike="noStrike" spc="-1">
              <a:latin typeface="굴림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형태소 필터링 : 일반명사, 고유명사,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맑은 고딕"/>
              </a:rPr>
              <a:t>                     의존명사, 형용사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243" name="CustomShape 16"/>
          <p:cNvSpPr/>
          <p:nvPr/>
        </p:nvSpPr>
        <p:spPr>
          <a:xfrm>
            <a:off x="-1373400" y="649080"/>
            <a:ext cx="1083600" cy="779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다혜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44" name="CustomShape 17"/>
          <p:cNvSpPr/>
          <p:nvPr/>
        </p:nvSpPr>
        <p:spPr>
          <a:xfrm>
            <a:off x="276480" y="872280"/>
            <a:ext cx="668736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>
                <a:solidFill>
                  <a:srgbClr val="F58025"/>
                </a:solidFill>
                <a:latin typeface="뫼비우스 Regular"/>
                <a:ea typeface="뫼비우스 Regular"/>
              </a:rPr>
              <a:t>Data collection</a:t>
            </a:r>
            <a:endParaRPr lang="en-US" sz="25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</TotalTime>
  <Words>1422</Words>
  <Application>Microsoft Office PowerPoint</Application>
  <PresentationFormat>Widescreen</PresentationFormat>
  <Paragraphs>278</Paragraphs>
  <Slides>31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DejaVu Sans</vt:lpstr>
      <vt:lpstr>HY동녘M</vt:lpstr>
      <vt:lpstr>StarSymbol</vt:lpstr>
      <vt:lpstr>굴림</vt:lpstr>
      <vt:lpstr>나눔고딕</vt:lpstr>
      <vt:lpstr>돋움</vt:lpstr>
      <vt:lpstr>맑은 고딕</vt:lpstr>
      <vt:lpstr>뫼비우스 Bold</vt:lpstr>
      <vt:lpstr>뫼비우스 Regular</vt:lpstr>
      <vt:lpstr>바탕</vt:lpstr>
      <vt:lpstr>Arial</vt:lpstr>
      <vt:lpstr>Calibri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HPE</dc:creator>
  <dc:description/>
  <cp:lastModifiedBy>Windows User</cp:lastModifiedBy>
  <cp:revision>143</cp:revision>
  <dcterms:created xsi:type="dcterms:W3CDTF">2019-03-22T05:31:03Z</dcterms:created>
  <dcterms:modified xsi:type="dcterms:W3CDTF">2019-03-28T15:24:02Z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8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31</vt:i4>
  </property>
</Properties>
</file>